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Override7.xml" ContentType="application/vnd.openxmlformats-officedocument.themeOverride+xml"/>
  <Override PartName="/ppt/theme/themeOverride12.xml" ContentType="application/vnd.openxmlformats-officedocument.themeOverr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theme/themeOverride10.xml" ContentType="application/vnd.openxmlformats-officedocument.themeOverride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theme/themeOverride1.xml" ContentType="application/vnd.openxmlformats-officedocument.themeOverr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theme/themeOverride19.xml" ContentType="application/vnd.openxmlformats-officedocument.themeOverrid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theme/themeOverride17.xml" ContentType="application/vnd.openxmlformats-officedocument.themeOverride+xml"/>
  <Override PartName="/ppt/charts/chart20.xml" ContentType="application/vnd.openxmlformats-officedocument.drawingml.chart+xml"/>
  <Override PartName="/ppt/theme/themeOverride18.xml" ContentType="application/vnd.openxmlformats-officedocument.themeOverrid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9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Override8.xml" ContentType="application/vnd.openxmlformats-officedocument.themeOverride+xml"/>
  <Override PartName="/ppt/theme/themeOverride11.xml" ContentType="application/vnd.openxmlformats-officedocument.themeOverr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Override6.xml" ContentType="application/vnd.openxmlformats-officedocument.themeOverride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heme/themeOverride4.xml" ContentType="application/vnd.openxmlformats-officedocument.themeOverride+xml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2" autoAdjust="0"/>
    <p:restoredTop sz="94760" autoAdjust="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9.xlsx"/><Relationship Id="rId1" Type="http://schemas.openxmlformats.org/officeDocument/2006/relationships/themeOverride" Target="../theme/themeOverride8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10.xlsx"/><Relationship Id="rId1" Type="http://schemas.openxmlformats.org/officeDocument/2006/relationships/themeOverride" Target="../theme/themeOverride9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11.xlsx"/><Relationship Id="rId1" Type="http://schemas.openxmlformats.org/officeDocument/2006/relationships/themeOverride" Target="../theme/themeOverride10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12.xlsx"/><Relationship Id="rId1" Type="http://schemas.openxmlformats.org/officeDocument/2006/relationships/themeOverride" Target="../theme/themeOverride11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13.xlsx"/><Relationship Id="rId1" Type="http://schemas.openxmlformats.org/officeDocument/2006/relationships/themeOverride" Target="../theme/themeOverride12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14.xlsx"/><Relationship Id="rId1" Type="http://schemas.openxmlformats.org/officeDocument/2006/relationships/themeOverride" Target="../theme/themeOverride13.xm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15.xlsx"/><Relationship Id="rId1" Type="http://schemas.openxmlformats.org/officeDocument/2006/relationships/themeOverride" Target="../theme/themeOverride14.xm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16.xlsx"/><Relationship Id="rId1" Type="http://schemas.openxmlformats.org/officeDocument/2006/relationships/themeOverride" Target="../theme/themeOverride15.xm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17.xlsx"/><Relationship Id="rId1" Type="http://schemas.openxmlformats.org/officeDocument/2006/relationships/themeOverride" Target="../theme/themeOverride16.xm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18.xlsx"/><Relationship Id="rId1" Type="http://schemas.openxmlformats.org/officeDocument/2006/relationships/themeOverride" Target="../theme/themeOverride17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19.xlsx"/><Relationship Id="rId1" Type="http://schemas.openxmlformats.org/officeDocument/2006/relationships/themeOverride" Target="../theme/themeOverride18.xml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20.xlsx"/><Relationship Id="rId1" Type="http://schemas.openxmlformats.org/officeDocument/2006/relationships/themeOverride" Target="../theme/themeOverride19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2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3.xlsx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4.xlsx"/><Relationship Id="rId1" Type="http://schemas.openxmlformats.org/officeDocument/2006/relationships/themeOverride" Target="../theme/themeOverride3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5.xlsx"/><Relationship Id="rId1" Type="http://schemas.openxmlformats.org/officeDocument/2006/relationships/themeOverride" Target="../theme/themeOverride4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6.xlsx"/><Relationship Id="rId1" Type="http://schemas.openxmlformats.org/officeDocument/2006/relationships/themeOverride" Target="../theme/themeOverride5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7.xlsx"/><Relationship Id="rId1" Type="http://schemas.openxmlformats.org/officeDocument/2006/relationships/themeOverride" Target="../theme/themeOverride6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8.xlsx"/><Relationship Id="rId1" Type="http://schemas.openxmlformats.org/officeDocument/2006/relationships/themeOverride" Target="../theme/themeOverrid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lt-LT"/>
  <c:chart>
    <c:plotArea>
      <c:layout/>
      <c:pieChart>
        <c:varyColors val="1"/>
        <c:dLbls/>
        <c:firstSliceAng val="0"/>
      </c:pieChart>
    </c:plotArea>
    <c:legend>
      <c:legendPos val="r"/>
      <c:layout/>
      <c:txPr>
        <a:bodyPr/>
        <a:lstStyle/>
        <a:p>
          <a:pPr>
            <a:defRPr sz="3600"/>
          </a:pPr>
          <a:endParaRPr lang="lt-LT"/>
        </a:p>
      </c:txPr>
    </c:legend>
    <c:plotVisOnly val="1"/>
    <c:dispBlanksAs val="zero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lt-LT"/>
  <c:clrMapOvr bg1="lt1" tx1="dk1" bg2="lt2" tx2="dk2" accent1="accent1" accent2="accent2" accent3="accent3" accent4="accent4" accent5="accent5" accent6="accent6" hlink="hlink" folHlink="folHlink"/>
  <c:chart>
    <c:plotArea>
      <c:layout/>
      <c:pieChart>
        <c:varyColors val="1"/>
        <c:ser>
          <c:idx val="0"/>
          <c:order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6</a:t>
                    </a:r>
                    <a:r>
                      <a:rPr lang="en-US" smtClean="0"/>
                      <a:t>7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8</a:t>
                    </a:r>
                    <a:r>
                      <a:rPr lang="en-US" smtClean="0"/>
                      <a:t>8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8</a:t>
                    </a:r>
                    <a:r>
                      <a:rPr lang="en-US" smtClean="0"/>
                      <a:t>3</a:t>
                    </a:r>
                    <a:endParaRPr lang="en-US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Sheet1!$A$2:$A$5</c:f>
              <c:strCache>
                <c:ptCount val="3"/>
                <c:pt idx="0">
                  <c:v>7а</c:v>
                </c:pt>
                <c:pt idx="1">
                  <c:v>7в</c:v>
                </c:pt>
                <c:pt idx="2">
                  <c:v>7с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57</c:v>
                </c:pt>
                <c:pt idx="1">
                  <c:v>78</c:v>
                </c:pt>
                <c:pt idx="2">
                  <c:v>73</c:v>
                </c:pt>
              </c:numCache>
            </c:numRef>
          </c:val>
        </c:ser>
        <c:dLbls/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2400"/>
      </a:pPr>
      <a:endParaRPr lang="lt-LT"/>
    </a:p>
  </c:txPr>
  <c:externalData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lt-LT"/>
  <c:clrMapOvr bg1="lt1" tx1="dk1" bg2="lt2" tx2="dk2" accent1="accent1" accent2="accent2" accent3="accent3" accent4="accent4" accent5="accent5" accent6="accent6" hlink="hlink" folHlink="folHlink"/>
  <c:chart>
    <c:plotArea>
      <c:layout/>
      <c:pieChart>
        <c:varyColors val="1"/>
        <c:ser>
          <c:idx val="0"/>
          <c:order val="0"/>
          <c:dLbls>
            <c:showVal val="1"/>
            <c:showLeaderLines val="1"/>
          </c:dLbls>
          <c:cat>
            <c:strRef>
              <c:f>Sheet1!$A$2:$A$5</c:f>
              <c:strCache>
                <c:ptCount val="3"/>
                <c:pt idx="0">
                  <c:v>7а</c:v>
                </c:pt>
                <c:pt idx="1">
                  <c:v>7в</c:v>
                </c:pt>
                <c:pt idx="2">
                  <c:v>7с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32</c:v>
                </c:pt>
                <c:pt idx="1">
                  <c:v>32</c:v>
                </c:pt>
                <c:pt idx="2">
                  <c:v>30</c:v>
                </c:pt>
              </c:numCache>
            </c:numRef>
          </c:val>
        </c:ser>
        <c:dLbls/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2400"/>
      </a:pPr>
      <a:endParaRPr lang="lt-LT"/>
    </a:p>
  </c:txPr>
  <c:externalData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lt-LT"/>
  <c:clrMapOvr bg1="lt1" tx1="dk1" bg2="lt2" tx2="dk2" accent1="accent1" accent2="accent2" accent3="accent3" accent4="accent4" accent5="accent5" accent6="accent6" hlink="hlink" folHlink="folHlink"/>
  <c:chart>
    <c:plotArea>
      <c:layout/>
      <c:pieChart>
        <c:varyColors val="1"/>
        <c:ser>
          <c:idx val="0"/>
          <c:order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5</a:t>
                    </a:r>
                    <a:r>
                      <a:rPr lang="en-US" smtClean="0"/>
                      <a:t>2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5</a:t>
                    </a:r>
                    <a:r>
                      <a:rPr lang="en-US" smtClean="0"/>
                      <a:t>9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3</a:t>
                    </a:r>
                    <a:r>
                      <a:rPr lang="en-US" smtClean="0"/>
                      <a:t>4</a:t>
                    </a:r>
                    <a:endParaRPr lang="en-US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Sheet1!$A$2:$A$5</c:f>
              <c:strCache>
                <c:ptCount val="3"/>
                <c:pt idx="0">
                  <c:v>8а</c:v>
                </c:pt>
                <c:pt idx="1">
                  <c:v>8в</c:v>
                </c:pt>
                <c:pt idx="2">
                  <c:v>8с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42</c:v>
                </c:pt>
                <c:pt idx="1">
                  <c:v>49</c:v>
                </c:pt>
                <c:pt idx="2">
                  <c:v>24</c:v>
                </c:pt>
              </c:numCache>
            </c:numRef>
          </c:val>
        </c:ser>
        <c:dLbls/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2400"/>
      </a:pPr>
      <a:endParaRPr lang="lt-LT"/>
    </a:p>
  </c:txPr>
  <c:externalData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lt-LT"/>
  <c:clrMapOvr bg1="lt1" tx1="dk1" bg2="lt2" tx2="dk2" accent1="accent1" accent2="accent2" accent3="accent3" accent4="accent4" accent5="accent5" accent6="accent6" hlink="hlink" folHlink="folHlink"/>
  <c:chart>
    <c:plotArea>
      <c:layout/>
      <c:pieChart>
        <c:varyColors val="1"/>
        <c:ser>
          <c:idx val="0"/>
          <c:order val="0"/>
          <c:dLbls>
            <c:showVal val="1"/>
            <c:showLeaderLines val="1"/>
          </c:dLbls>
          <c:cat>
            <c:strRef>
              <c:f>Sheet1!$A$2:$A$5</c:f>
              <c:strCache>
                <c:ptCount val="3"/>
                <c:pt idx="0">
                  <c:v>8а</c:v>
                </c:pt>
                <c:pt idx="1">
                  <c:v>8в</c:v>
                </c:pt>
                <c:pt idx="2">
                  <c:v>8с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23</c:v>
                </c:pt>
                <c:pt idx="1">
                  <c:v>26</c:v>
                </c:pt>
                <c:pt idx="2">
                  <c:v>28</c:v>
                </c:pt>
              </c:numCache>
            </c:numRef>
          </c:val>
        </c:ser>
        <c:dLbls/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2800"/>
      </a:pPr>
      <a:endParaRPr lang="lt-LT"/>
    </a:p>
  </c:txPr>
  <c:externalData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lt-LT"/>
  <c:clrMapOvr bg1="lt1" tx1="dk1" bg2="lt2" tx2="dk2" accent1="accent1" accent2="accent2" accent3="accent3" accent4="accent4" accent5="accent5" accent6="accent6" hlink="hlink" folHlink="folHlink"/>
  <c:chart>
    <c:plotArea>
      <c:layout/>
      <c:pieChart>
        <c:varyColors val="1"/>
        <c:ser>
          <c:idx val="0"/>
          <c:order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8</a:t>
                    </a:r>
                    <a:r>
                      <a:rPr lang="en-US" smtClean="0"/>
                      <a:t>7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10</a:t>
                    </a:r>
                    <a:r>
                      <a:rPr lang="en-US" smtClean="0"/>
                      <a:t>6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5</a:t>
                    </a:r>
                    <a:r>
                      <a:rPr lang="en-US" smtClean="0"/>
                      <a:t>6</a:t>
                    </a:r>
                    <a:endParaRPr lang="en-US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Sheet1!$A$2:$A$5</c:f>
              <c:strCache>
                <c:ptCount val="3"/>
                <c:pt idx="0">
                  <c:v>9а</c:v>
                </c:pt>
                <c:pt idx="1">
                  <c:v>9в</c:v>
                </c:pt>
                <c:pt idx="2">
                  <c:v>9с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77</c:v>
                </c:pt>
                <c:pt idx="1">
                  <c:v>96</c:v>
                </c:pt>
                <c:pt idx="2">
                  <c:v>46</c:v>
                </c:pt>
              </c:numCache>
            </c:numRef>
          </c:val>
        </c:ser>
        <c:dLbls/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2400"/>
      </a:pPr>
      <a:endParaRPr lang="lt-LT"/>
    </a:p>
  </c:txPr>
  <c:externalData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lt-LT"/>
  <c:clrMapOvr bg1="lt1" tx1="dk1" bg2="lt2" tx2="dk2" accent1="accent1" accent2="accent2" accent3="accent3" accent4="accent4" accent5="accent5" accent6="accent6" hlink="hlink" folHlink="folHlink"/>
  <c:chart>
    <c:plotArea>
      <c:layout/>
      <c:pieChart>
        <c:varyColors val="1"/>
        <c:ser>
          <c:idx val="0"/>
          <c:order val="0"/>
          <c:dLbls>
            <c:showVal val="1"/>
            <c:showLeaderLines val="1"/>
          </c:dLbls>
          <c:cat>
            <c:strRef>
              <c:f>Sheet1!$A$2:$A$5</c:f>
              <c:strCache>
                <c:ptCount val="3"/>
                <c:pt idx="0">
                  <c:v>9а</c:v>
                </c:pt>
                <c:pt idx="1">
                  <c:v>9в</c:v>
                </c:pt>
                <c:pt idx="2">
                  <c:v>9с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28</c:v>
                </c:pt>
                <c:pt idx="1">
                  <c:v>28</c:v>
                </c:pt>
                <c:pt idx="2">
                  <c:v>30</c:v>
                </c:pt>
              </c:numCache>
            </c:numRef>
          </c:val>
        </c:ser>
        <c:dLbls/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2400"/>
      </a:pPr>
      <a:endParaRPr lang="lt-LT"/>
    </a:p>
  </c:txPr>
  <c:externalData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lt-LT"/>
  <c:clrMapOvr bg1="lt1" tx1="dk1" bg2="lt2" tx2="dk2" accent1="accent1" accent2="accent2" accent3="accent3" accent4="accent4" accent5="accent5" accent6="accent6" hlink="hlink" folHlink="folHlink"/>
  <c:chart>
    <c:plotArea>
      <c:layout/>
      <c:pieChart>
        <c:varyColors val="1"/>
        <c:ser>
          <c:idx val="0"/>
          <c:order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9</a:t>
                    </a:r>
                    <a:r>
                      <a:rPr lang="en-US" smtClean="0"/>
                      <a:t>0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9</a:t>
                    </a:r>
                    <a:r>
                      <a:rPr lang="en-US" smtClean="0"/>
                      <a:t>2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4</a:t>
                    </a:r>
                    <a:r>
                      <a:rPr lang="en-US" smtClean="0"/>
                      <a:t>6</a:t>
                    </a:r>
                    <a:endParaRPr lang="en-US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Sheet1!$A$2:$A$5</c:f>
              <c:strCache>
                <c:ptCount val="3"/>
                <c:pt idx="0">
                  <c:v>10а</c:v>
                </c:pt>
                <c:pt idx="1">
                  <c:v>10в</c:v>
                </c:pt>
                <c:pt idx="2">
                  <c:v>10с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80</c:v>
                </c:pt>
                <c:pt idx="1">
                  <c:v>82</c:v>
                </c:pt>
                <c:pt idx="2">
                  <c:v>36</c:v>
                </c:pt>
              </c:numCache>
            </c:numRef>
          </c:val>
        </c:ser>
        <c:dLbls/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2400"/>
      </a:pPr>
      <a:endParaRPr lang="lt-LT"/>
    </a:p>
  </c:txPr>
  <c:externalData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lt-LT"/>
  <c:clrMapOvr bg1="lt1" tx1="dk1" bg2="lt2" tx2="dk2" accent1="accent1" accent2="accent2" accent3="accent3" accent4="accent4" accent5="accent5" accent6="accent6" hlink="hlink" folHlink="folHlink"/>
  <c:chart>
    <c:plotArea>
      <c:layout/>
      <c:pieChart>
        <c:varyColors val="1"/>
        <c:ser>
          <c:idx val="0"/>
          <c:order val="0"/>
          <c:dLbls>
            <c:showVal val="1"/>
            <c:showLeaderLines val="1"/>
          </c:dLbls>
          <c:cat>
            <c:strRef>
              <c:f>Sheet1!$A$2:$A$5</c:f>
              <c:strCache>
                <c:ptCount val="3"/>
                <c:pt idx="0">
                  <c:v>10а</c:v>
                </c:pt>
                <c:pt idx="1">
                  <c:v>10в</c:v>
                </c:pt>
                <c:pt idx="2">
                  <c:v>10с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26</c:v>
                </c:pt>
                <c:pt idx="1">
                  <c:v>29</c:v>
                </c:pt>
                <c:pt idx="2">
                  <c:v>28</c:v>
                </c:pt>
              </c:numCache>
            </c:numRef>
          </c:val>
        </c:ser>
        <c:dLbls/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2400"/>
      </a:pPr>
      <a:endParaRPr lang="lt-LT"/>
    </a:p>
  </c:txPr>
  <c:externalData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lt-LT"/>
  <c:clrMapOvr bg1="lt1" tx1="dk1" bg2="lt2" tx2="dk2" accent1="accent1" accent2="accent2" accent3="accent3" accent4="accent4" accent5="accent5" accent6="accent6" hlink="hlink" folHlink="folHlink"/>
  <c:chart>
    <c:plotArea>
      <c:layout/>
      <c:pieChart>
        <c:varyColors val="1"/>
        <c:ser>
          <c:idx val="0"/>
          <c:order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5</a:t>
                    </a:r>
                    <a:r>
                      <a:rPr lang="en-US" smtClean="0"/>
                      <a:t>9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6</a:t>
                    </a:r>
                    <a:r>
                      <a:rPr lang="en-US" smtClean="0"/>
                      <a:t>8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9</a:t>
                    </a:r>
                    <a:r>
                      <a:rPr lang="en-US" smtClean="0"/>
                      <a:t>3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smtClean="0"/>
                      <a:t>7</a:t>
                    </a:r>
                    <a:r>
                      <a:rPr lang="en-US" smtClean="0"/>
                      <a:t>4</a:t>
                    </a:r>
                    <a:endParaRPr lang="en-US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Sheet1!$A$2:$A$5</c:f>
              <c:strCache>
                <c:ptCount val="4"/>
                <c:pt idx="0">
                  <c:v>11а</c:v>
                </c:pt>
                <c:pt idx="1">
                  <c:v>11в</c:v>
                </c:pt>
                <c:pt idx="2">
                  <c:v>11с</c:v>
                </c:pt>
                <c:pt idx="3">
                  <c:v>11д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49</c:v>
                </c:pt>
                <c:pt idx="1">
                  <c:v>58</c:v>
                </c:pt>
                <c:pt idx="2">
                  <c:v>83</c:v>
                </c:pt>
                <c:pt idx="3">
                  <c:v>64</c:v>
                </c:pt>
              </c:numCache>
            </c:numRef>
          </c:val>
        </c:ser>
        <c:dLbls/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2400"/>
      </a:pPr>
      <a:endParaRPr lang="lt-LT"/>
    </a:p>
  </c:txPr>
  <c:externalData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lt-LT"/>
  <c:clrMapOvr bg1="lt1" tx1="dk1" bg2="lt2" tx2="dk2" accent1="accent1" accent2="accent2" accent3="accent3" accent4="accent4" accent5="accent5" accent6="accent6" hlink="hlink" folHlink="folHlink"/>
  <c:chart>
    <c:plotArea>
      <c:layout/>
      <c:pieChart>
        <c:varyColors val="1"/>
        <c:ser>
          <c:idx val="0"/>
          <c:order val="0"/>
          <c:dLbls>
            <c:showVal val="1"/>
            <c:showLeaderLines val="1"/>
          </c:dLbls>
          <c:cat>
            <c:strRef>
              <c:f>Sheet1!$A$2:$A$5</c:f>
              <c:strCache>
                <c:ptCount val="4"/>
                <c:pt idx="0">
                  <c:v>11а</c:v>
                </c:pt>
                <c:pt idx="1">
                  <c:v>11в</c:v>
                </c:pt>
                <c:pt idx="2">
                  <c:v>11с</c:v>
                </c:pt>
                <c:pt idx="3">
                  <c:v>11д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26</c:v>
                </c:pt>
                <c:pt idx="1">
                  <c:v>26</c:v>
                </c:pt>
                <c:pt idx="2">
                  <c:v>26</c:v>
                </c:pt>
                <c:pt idx="3">
                  <c:v>28</c:v>
                </c:pt>
              </c:numCache>
            </c:numRef>
          </c:val>
        </c:ser>
        <c:dLbls/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2400"/>
      </a:pPr>
      <a:endParaRPr lang="lt-LT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lt-LT"/>
  <c:chart>
    <c:plotArea>
      <c:layout/>
      <c:pieChart>
        <c:varyColors val="1"/>
        <c:ser>
          <c:idx val="0"/>
          <c:order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</a:t>
                    </a:r>
                    <a:r>
                      <a:rPr lang="ru-RU" smtClean="0"/>
                      <a:t>6</a:t>
                    </a:r>
                    <a:r>
                      <a:rPr lang="en-US" smtClean="0"/>
                      <a:t>6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</a:t>
                    </a:r>
                    <a:r>
                      <a:rPr lang="ru-RU" smtClean="0"/>
                      <a:t>4</a:t>
                    </a:r>
                    <a:r>
                      <a:rPr lang="en-US" smtClean="0"/>
                      <a:t>3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7</a:t>
                    </a:r>
                    <a:r>
                      <a:rPr lang="en-US" smtClean="0"/>
                      <a:t>7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1</a:t>
                    </a:r>
                    <a:r>
                      <a:rPr lang="ru-RU" smtClean="0"/>
                      <a:t>3</a:t>
                    </a:r>
                    <a:r>
                      <a:rPr lang="en-US" smtClean="0"/>
                      <a:t>6</a:t>
                    </a:r>
                    <a:endParaRPr lang="en-US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Sheet1!$A$2:$A$5</c:f>
              <c:strCache>
                <c:ptCount val="4"/>
                <c:pt idx="0">
                  <c:v>3а</c:v>
                </c:pt>
                <c:pt idx="1">
                  <c:v>3в</c:v>
                </c:pt>
                <c:pt idx="2">
                  <c:v>3с</c:v>
                </c:pt>
                <c:pt idx="3">
                  <c:v>3д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156</c:v>
                </c:pt>
                <c:pt idx="1">
                  <c:v>133</c:v>
                </c:pt>
                <c:pt idx="2">
                  <c:v>67</c:v>
                </c:pt>
                <c:pt idx="3">
                  <c:v>126</c:v>
                </c:pt>
              </c:numCache>
            </c:numRef>
          </c:val>
        </c:ser>
        <c:dLbls/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2400"/>
      </a:pPr>
      <a:endParaRPr lang="lt-LT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lt-LT"/>
  <c:clrMapOvr bg1="lt1" tx1="dk1" bg2="lt2" tx2="dk2" accent1="accent1" accent2="accent2" accent3="accent3" accent4="accent4" accent5="accent5" accent6="accent6" hlink="hlink" folHlink="folHlink"/>
  <c:chart>
    <c:plotArea>
      <c:layout/>
      <c:pieChart>
        <c:varyColors val="1"/>
        <c:ser>
          <c:idx val="0"/>
          <c:order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</a:t>
                    </a:r>
                    <a:r>
                      <a:rPr lang="ru-RU" smtClean="0"/>
                      <a:t>7</a:t>
                    </a:r>
                    <a:r>
                      <a:rPr lang="en-US" smtClean="0"/>
                      <a:t>4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</a:t>
                    </a:r>
                    <a:r>
                      <a:rPr lang="ru-RU" smtClean="0"/>
                      <a:t>4</a:t>
                    </a:r>
                    <a:r>
                      <a:rPr lang="en-US" smtClean="0"/>
                      <a:t>4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1</a:t>
                    </a:r>
                    <a:r>
                      <a:rPr lang="ru-RU" smtClean="0"/>
                      <a:t>7</a:t>
                    </a:r>
                    <a:r>
                      <a:rPr lang="en-US" smtClean="0"/>
                      <a:t>4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smtClean="0"/>
                      <a:t>5</a:t>
                    </a:r>
                    <a:r>
                      <a:rPr lang="en-US" smtClean="0"/>
                      <a:t>3</a:t>
                    </a:r>
                    <a:endParaRPr lang="en-US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Sheet1!$A$2:$A$5</c:f>
              <c:strCache>
                <c:ptCount val="4"/>
                <c:pt idx="0">
                  <c:v>12а</c:v>
                </c:pt>
                <c:pt idx="1">
                  <c:v>12в</c:v>
                </c:pt>
                <c:pt idx="2">
                  <c:v>12с</c:v>
                </c:pt>
                <c:pt idx="3">
                  <c:v>12д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164</c:v>
                </c:pt>
                <c:pt idx="1">
                  <c:v>134</c:v>
                </c:pt>
                <c:pt idx="2">
                  <c:v>164</c:v>
                </c:pt>
                <c:pt idx="3">
                  <c:v>43</c:v>
                </c:pt>
              </c:numCache>
            </c:numRef>
          </c:val>
        </c:ser>
        <c:dLbls/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2400"/>
      </a:pPr>
      <a:endParaRPr lang="lt-LT"/>
    </a:p>
  </c:txPr>
  <c:externalData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lt-LT"/>
  <c:clrMapOvr bg1="lt1" tx1="dk1" bg2="lt2" tx2="dk2" accent1="accent1" accent2="accent2" accent3="accent3" accent4="accent4" accent5="accent5" accent6="accent6" hlink="hlink" folHlink="folHlink"/>
  <c:chart>
    <c:plotArea>
      <c:layout/>
      <c:pieChart>
        <c:varyColors val="1"/>
        <c:ser>
          <c:idx val="0"/>
          <c:order val="0"/>
          <c:dLbls>
            <c:showVal val="1"/>
            <c:showLeaderLines val="1"/>
          </c:dLbls>
          <c:cat>
            <c:strRef>
              <c:f>Sheet1!$A$2:$A$5</c:f>
              <c:strCache>
                <c:ptCount val="4"/>
                <c:pt idx="0">
                  <c:v>12а</c:v>
                </c:pt>
                <c:pt idx="1">
                  <c:v>12в</c:v>
                </c:pt>
                <c:pt idx="2">
                  <c:v>12с</c:v>
                </c:pt>
                <c:pt idx="3">
                  <c:v>12д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27</c:v>
                </c:pt>
                <c:pt idx="1">
                  <c:v>25</c:v>
                </c:pt>
                <c:pt idx="2">
                  <c:v>27</c:v>
                </c:pt>
                <c:pt idx="3">
                  <c:v>21</c:v>
                </c:pt>
              </c:numCache>
            </c:numRef>
          </c:val>
        </c:ser>
        <c:dLbls/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2400"/>
      </a:pPr>
      <a:endParaRPr lang="lt-LT"/>
    </a:p>
  </c:tx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lt-LT"/>
  <c:clrMapOvr bg1="lt1" tx1="dk1" bg2="lt2" tx2="dk2" accent1="accent1" accent2="accent2" accent3="accent3" accent4="accent4" accent5="accent5" accent6="accent6" hlink="hlink" folHlink="folHlink"/>
  <c:chart>
    <c:plotArea>
      <c:layout/>
      <c:pieChart>
        <c:varyColors val="1"/>
        <c:ser>
          <c:idx val="0"/>
          <c:order val="0"/>
          <c:dLbls>
            <c:showVal val="1"/>
            <c:showLeaderLines val="1"/>
          </c:dLbls>
          <c:cat>
            <c:strRef>
              <c:f>Sheet1!$A$2:$A$5</c:f>
              <c:strCache>
                <c:ptCount val="4"/>
                <c:pt idx="0">
                  <c:v>3а</c:v>
                </c:pt>
                <c:pt idx="1">
                  <c:v>3в</c:v>
                </c:pt>
                <c:pt idx="2">
                  <c:v>3с</c:v>
                </c:pt>
                <c:pt idx="3">
                  <c:v>3д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22</c:v>
                </c:pt>
                <c:pt idx="1">
                  <c:v>24</c:v>
                </c:pt>
                <c:pt idx="2">
                  <c:v>16</c:v>
                </c:pt>
                <c:pt idx="3">
                  <c:v>20</c:v>
                </c:pt>
              </c:numCache>
            </c:numRef>
          </c:val>
        </c:ser>
        <c:dLbls/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2400"/>
      </a:pPr>
      <a:endParaRPr lang="lt-LT"/>
    </a:p>
  </c:tx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lt-LT"/>
  <c:clrMapOvr bg1="lt1" tx1="dk1" bg2="lt2" tx2="dk2" accent1="accent1" accent2="accent2" accent3="accent3" accent4="accent4" accent5="accent5" accent6="accent6" hlink="hlink" folHlink="folHlink"/>
  <c:chart>
    <c:plotArea>
      <c:layout/>
      <c:pieChart>
        <c:varyColors val="1"/>
        <c:ser>
          <c:idx val="0"/>
          <c:order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</a:t>
                    </a:r>
                    <a:r>
                      <a:rPr lang="ru-RU" smtClean="0"/>
                      <a:t>2</a:t>
                    </a:r>
                    <a:r>
                      <a:rPr lang="en-US" smtClean="0"/>
                      <a:t>2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</a:t>
                    </a:r>
                    <a:r>
                      <a:rPr lang="ru-RU" smtClean="0"/>
                      <a:t>3</a:t>
                    </a:r>
                    <a:r>
                      <a:rPr lang="en-US" smtClean="0"/>
                      <a:t>1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8</a:t>
                    </a:r>
                    <a:r>
                      <a:rPr lang="en-US" smtClean="0"/>
                      <a:t>8</a:t>
                    </a:r>
                    <a:endParaRPr lang="en-US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Sheet1!$A$2:$A$5</c:f>
              <c:strCache>
                <c:ptCount val="3"/>
                <c:pt idx="0">
                  <c:v>4а</c:v>
                </c:pt>
                <c:pt idx="1">
                  <c:v>4в</c:v>
                </c:pt>
                <c:pt idx="2">
                  <c:v>4с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112</c:v>
                </c:pt>
                <c:pt idx="1">
                  <c:v>121</c:v>
                </c:pt>
                <c:pt idx="2">
                  <c:v>78</c:v>
                </c:pt>
              </c:numCache>
            </c:numRef>
          </c:val>
        </c:ser>
        <c:dLbls/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2400"/>
      </a:pPr>
      <a:endParaRPr lang="lt-LT"/>
    </a:p>
  </c:txPr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lt-LT"/>
  <c:clrMapOvr bg1="lt1" tx1="dk1" bg2="lt2" tx2="dk2" accent1="accent1" accent2="accent2" accent3="accent3" accent4="accent4" accent5="accent5" accent6="accent6" hlink="hlink" folHlink="folHlink"/>
  <c:chart>
    <c:plotArea>
      <c:layout/>
      <c:pieChart>
        <c:varyColors val="1"/>
        <c:ser>
          <c:idx val="0"/>
          <c:order val="0"/>
          <c:dLbls>
            <c:showVal val="1"/>
            <c:showLeaderLines val="1"/>
          </c:dLbls>
          <c:cat>
            <c:strRef>
              <c:f>Sheet1!$A$2:$A$5</c:f>
              <c:strCache>
                <c:ptCount val="3"/>
                <c:pt idx="0">
                  <c:v>4а</c:v>
                </c:pt>
                <c:pt idx="1">
                  <c:v>4в</c:v>
                </c:pt>
                <c:pt idx="2">
                  <c:v>4с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25</c:v>
                </c:pt>
                <c:pt idx="1">
                  <c:v>28</c:v>
                </c:pt>
                <c:pt idx="2">
                  <c:v>25</c:v>
                </c:pt>
              </c:numCache>
            </c:numRef>
          </c:val>
        </c:ser>
        <c:dLbls/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2400"/>
      </a:pPr>
      <a:endParaRPr lang="lt-LT"/>
    </a:p>
  </c:txPr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lt-LT"/>
  <c:clrMapOvr bg1="lt1" tx1="dk1" bg2="lt2" tx2="dk2" accent1="accent1" accent2="accent2" accent3="accent3" accent4="accent4" accent5="accent5" accent6="accent6" hlink="hlink" folHlink="folHlink"/>
  <c:chart>
    <c:plotArea>
      <c:layout/>
      <c:pieChart>
        <c:varyColors val="1"/>
        <c:ser>
          <c:idx val="0"/>
          <c:order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</a:t>
                    </a:r>
                    <a:r>
                      <a:rPr lang="ru-RU" smtClean="0"/>
                      <a:t>9</a:t>
                    </a:r>
                    <a:r>
                      <a:rPr lang="en-US" smtClean="0"/>
                      <a:t>7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9</a:t>
                    </a:r>
                    <a:r>
                      <a:rPr lang="en-US" smtClean="0"/>
                      <a:t>4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7</a:t>
                    </a:r>
                    <a:r>
                      <a:rPr lang="en-US" smtClean="0"/>
                      <a:t>8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smtClean="0"/>
                      <a:t>9</a:t>
                    </a:r>
                    <a:r>
                      <a:rPr lang="en-US" smtClean="0"/>
                      <a:t>5</a:t>
                    </a:r>
                    <a:endParaRPr lang="en-US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Sheet1!$A$2:$A$5</c:f>
              <c:strCache>
                <c:ptCount val="4"/>
                <c:pt idx="0">
                  <c:v>5а</c:v>
                </c:pt>
                <c:pt idx="1">
                  <c:v>5в</c:v>
                </c:pt>
                <c:pt idx="2">
                  <c:v>5с</c:v>
                </c:pt>
                <c:pt idx="3">
                  <c:v>5д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187</c:v>
                </c:pt>
                <c:pt idx="1">
                  <c:v>84</c:v>
                </c:pt>
                <c:pt idx="2">
                  <c:v>68</c:v>
                </c:pt>
                <c:pt idx="3">
                  <c:v>85</c:v>
                </c:pt>
              </c:numCache>
            </c:numRef>
          </c:val>
        </c:ser>
        <c:dLbls/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2400"/>
      </a:pPr>
      <a:endParaRPr lang="lt-LT"/>
    </a:p>
  </c:txPr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lt-LT"/>
  <c:clrMapOvr bg1="lt1" tx1="dk1" bg2="lt2" tx2="dk2" accent1="accent1" accent2="accent2" accent3="accent3" accent4="accent4" accent5="accent5" accent6="accent6" hlink="hlink" folHlink="folHlink"/>
  <c:chart>
    <c:plotArea>
      <c:layout/>
      <c:pieChart>
        <c:varyColors val="1"/>
        <c:ser>
          <c:idx val="0"/>
          <c:order val="0"/>
          <c:dLbls>
            <c:showVal val="1"/>
            <c:showLeaderLines val="1"/>
          </c:dLbls>
          <c:cat>
            <c:strRef>
              <c:f>Sheet1!$A$2:$A$5</c:f>
              <c:strCache>
                <c:ptCount val="4"/>
                <c:pt idx="0">
                  <c:v>5а</c:v>
                </c:pt>
                <c:pt idx="1">
                  <c:v>5в</c:v>
                </c:pt>
                <c:pt idx="2">
                  <c:v>5с</c:v>
                </c:pt>
                <c:pt idx="3">
                  <c:v>5д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28</c:v>
                </c:pt>
                <c:pt idx="1">
                  <c:v>25</c:v>
                </c:pt>
                <c:pt idx="2">
                  <c:v>17</c:v>
                </c:pt>
                <c:pt idx="3">
                  <c:v>26</c:v>
                </c:pt>
              </c:numCache>
            </c:numRef>
          </c:val>
        </c:ser>
        <c:dLbls/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2400"/>
      </a:pPr>
      <a:endParaRPr lang="lt-LT"/>
    </a:p>
  </c:txPr>
  <c:externalData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lt-LT"/>
  <c:clrMapOvr bg1="lt1" tx1="dk1" bg2="lt2" tx2="dk2" accent1="accent1" accent2="accent2" accent3="accent3" accent4="accent4" accent5="accent5" accent6="accent6" hlink="hlink" folHlink="folHlink"/>
  <c:chart>
    <c:plotArea>
      <c:layout/>
      <c:pieChart>
        <c:varyColors val="1"/>
        <c:ser>
          <c:idx val="0"/>
          <c:order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</a:t>
                    </a:r>
                    <a:r>
                      <a:rPr lang="ru-RU" smtClean="0"/>
                      <a:t>8</a:t>
                    </a:r>
                    <a:r>
                      <a:rPr lang="en-US" smtClean="0"/>
                      <a:t>1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</a:t>
                    </a:r>
                    <a:r>
                      <a:rPr lang="ru-RU" smtClean="0"/>
                      <a:t>7</a:t>
                    </a:r>
                    <a:r>
                      <a:rPr lang="en-US" smtClean="0"/>
                      <a:t>5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8</a:t>
                    </a:r>
                    <a:r>
                      <a:rPr lang="en-US" smtClean="0"/>
                      <a:t>4</a:t>
                    </a:r>
                    <a:endParaRPr lang="en-US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Sheet1!$A$2:$A$5</c:f>
              <c:strCache>
                <c:ptCount val="3"/>
                <c:pt idx="0">
                  <c:v>6а</c:v>
                </c:pt>
                <c:pt idx="1">
                  <c:v>6в</c:v>
                </c:pt>
                <c:pt idx="2">
                  <c:v>6с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171</c:v>
                </c:pt>
                <c:pt idx="1">
                  <c:v>165</c:v>
                </c:pt>
                <c:pt idx="2">
                  <c:v>74</c:v>
                </c:pt>
              </c:numCache>
            </c:numRef>
          </c:val>
        </c:ser>
        <c:dLbls/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2400"/>
      </a:pPr>
      <a:endParaRPr lang="lt-LT"/>
    </a:p>
  </c:txPr>
  <c:externalData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lt-LT"/>
  <c:clrMapOvr bg1="lt1" tx1="dk1" bg2="lt2" tx2="dk2" accent1="accent1" accent2="accent2" accent3="accent3" accent4="accent4" accent5="accent5" accent6="accent6" hlink="hlink" folHlink="folHlink"/>
  <c:chart>
    <c:plotArea>
      <c:layout/>
      <c:pieChart>
        <c:varyColors val="1"/>
        <c:ser>
          <c:idx val="0"/>
          <c:order val="0"/>
          <c:dLbls>
            <c:showVal val="1"/>
            <c:showLeaderLines val="1"/>
          </c:dLbls>
          <c:cat>
            <c:strRef>
              <c:f>Sheet1!$A$2:$A$5</c:f>
              <c:strCache>
                <c:ptCount val="3"/>
                <c:pt idx="0">
                  <c:v>6а</c:v>
                </c:pt>
                <c:pt idx="1">
                  <c:v>6в</c:v>
                </c:pt>
                <c:pt idx="2">
                  <c:v>6с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31</c:v>
                </c:pt>
                <c:pt idx="1">
                  <c:v>30</c:v>
                </c:pt>
                <c:pt idx="2">
                  <c:v>31</c:v>
                </c:pt>
              </c:numCache>
            </c:numRef>
          </c:val>
        </c:ser>
        <c:dLbls/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2400"/>
      </a:pPr>
      <a:endParaRPr lang="lt-LT"/>
    </a:p>
  </c:txPr>
  <c:externalData r:id="rId2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4B7F0-D52E-4CD2-86B7-7EF56886F39B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BE974-6090-4079-9E17-4C953C0CA9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3079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4B7F0-D52E-4CD2-86B7-7EF56886F39B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BE974-6090-4079-9E17-4C953C0CA9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79941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4B7F0-D52E-4CD2-86B7-7EF56886F39B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BE974-6090-4079-9E17-4C953C0CA9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7376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4B7F0-D52E-4CD2-86B7-7EF56886F39B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BE974-6090-4079-9E17-4C953C0CA9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43453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4B7F0-D52E-4CD2-86B7-7EF56886F39B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BE974-6090-4079-9E17-4C953C0CA9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86695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4B7F0-D52E-4CD2-86B7-7EF56886F39B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BE974-6090-4079-9E17-4C953C0CA9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48908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4B7F0-D52E-4CD2-86B7-7EF56886F39B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BE974-6090-4079-9E17-4C953C0CA9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92263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4B7F0-D52E-4CD2-86B7-7EF56886F39B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BE974-6090-4079-9E17-4C953C0CA9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48226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4B7F0-D52E-4CD2-86B7-7EF56886F39B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BE974-6090-4079-9E17-4C953C0CA9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7014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4B7F0-D52E-4CD2-86B7-7EF56886F39B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BE974-6090-4079-9E17-4C953C0CA9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05068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4B7F0-D52E-4CD2-86B7-7EF56886F39B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BE974-6090-4079-9E17-4C953C0CA9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86854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4B7F0-D52E-4CD2-86B7-7EF56886F39B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BE974-6090-4079-9E17-4C953C0CA9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3238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95600" y="381001"/>
            <a:ext cx="5410200" cy="1524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Показатели читаемости в классах за 2015-2016 учебный год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981700"/>
            <a:ext cx="8001000" cy="5715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Библиотека школы им.С.Ковалевской</a:t>
            </a:r>
            <a:endParaRPr lang="en-US" dirty="0"/>
          </a:p>
        </p:txBody>
      </p:sp>
      <p:pic>
        <p:nvPicPr>
          <p:cNvPr id="1026" name="Picture 2" descr="&amp;Kcy;&amp;acy;&amp;rcy;&amp;tcy;&amp;icy;&amp;ncy;&amp;kcy;&amp;icy; &amp;pcy;&amp;ocy; &amp;zcy;&amp;acy;&amp;pcy;&amp;rcy;&amp;ocy;&amp;scy;&amp;ucy; &amp;kcy;&amp;ncy;&amp;icy;&amp;gcy;&amp;icy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0919410">
            <a:off x="419394" y="2521514"/>
            <a:ext cx="4421590" cy="3336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&amp;Kcy;&amp;acy;&amp;rcy;&amp;tcy;&amp;icy;&amp;ncy;&amp;kcy;&amp;icy; &amp;pcy;&amp;ocy; &amp;zcy;&amp;acy;&amp;pcy;&amp;rcy;&amp;ocy;&amp;scy;&amp;ucy; apie knyg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813653">
            <a:off x="5051272" y="2824992"/>
            <a:ext cx="3586545" cy="2695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7698"/>
            <a:ext cx="3031067" cy="2061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67426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686800" cy="1143000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prstClr val="black"/>
                </a:solidFill>
              </a:rPr>
              <a:t>Данные за</a:t>
            </a:r>
            <a:r>
              <a:rPr lang="ru-RU" sz="2800" b="1" dirty="0">
                <a:solidFill>
                  <a:prstClr val="black"/>
                </a:solidFill>
              </a:rPr>
              <a:t> 2015-2016 </a:t>
            </a:r>
            <a:r>
              <a:rPr lang="ru-RU" sz="2800" dirty="0">
                <a:solidFill>
                  <a:prstClr val="black"/>
                </a:solidFill>
              </a:rPr>
              <a:t>учебный год</a:t>
            </a:r>
            <a:br>
              <a:rPr lang="ru-RU" sz="2800" dirty="0">
                <a:solidFill>
                  <a:prstClr val="black"/>
                </a:solidFill>
              </a:rPr>
            </a:br>
            <a:r>
              <a:rPr lang="ru-RU" sz="2800" b="1" dirty="0">
                <a:solidFill>
                  <a:prstClr val="black"/>
                </a:solidFill>
              </a:rPr>
              <a:t>9</a:t>
            </a:r>
            <a:r>
              <a:rPr lang="ru-RU" sz="2800" b="1" dirty="0" smtClean="0">
                <a:solidFill>
                  <a:prstClr val="black"/>
                </a:solidFill>
              </a:rPr>
              <a:t>-е</a:t>
            </a:r>
            <a:r>
              <a:rPr lang="ru-RU" sz="2800" dirty="0" smtClean="0">
                <a:solidFill>
                  <a:prstClr val="black"/>
                </a:solidFill>
              </a:rPr>
              <a:t> </a:t>
            </a:r>
            <a:r>
              <a:rPr lang="ru-RU" sz="2800" dirty="0">
                <a:solidFill>
                  <a:prstClr val="black"/>
                </a:solidFill>
              </a:rPr>
              <a:t>классы. В </a:t>
            </a:r>
            <a:r>
              <a:rPr lang="ru-RU" sz="2800" b="1" dirty="0">
                <a:solidFill>
                  <a:prstClr val="black"/>
                </a:solidFill>
              </a:rPr>
              <a:t>2016-2017</a:t>
            </a:r>
            <a:r>
              <a:rPr lang="ru-RU" sz="2800" dirty="0">
                <a:solidFill>
                  <a:prstClr val="black"/>
                </a:solidFill>
              </a:rPr>
              <a:t>  учебном году это </a:t>
            </a:r>
            <a:r>
              <a:rPr lang="ru-RU" sz="2800" b="1" dirty="0" smtClean="0">
                <a:solidFill>
                  <a:prstClr val="black"/>
                </a:solidFill>
              </a:rPr>
              <a:t>10-е</a:t>
            </a:r>
            <a:r>
              <a:rPr lang="ru-RU" sz="2800" dirty="0" smtClean="0">
                <a:solidFill>
                  <a:prstClr val="black"/>
                </a:solidFill>
              </a:rPr>
              <a:t> </a:t>
            </a:r>
            <a:r>
              <a:rPr lang="ru-RU" sz="2800" dirty="0">
                <a:solidFill>
                  <a:prstClr val="black"/>
                </a:solidFill>
              </a:rPr>
              <a:t>классы</a:t>
            </a:r>
            <a:endParaRPr lang="en-US" sz="2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503149876"/>
              </p:ext>
            </p:extLst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3942162353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ctangle 2"/>
          <p:cNvSpPr/>
          <p:nvPr/>
        </p:nvSpPr>
        <p:spPr>
          <a:xfrm>
            <a:off x="533400" y="1708667"/>
            <a:ext cx="8305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Прочитано за год книг            </a:t>
            </a:r>
            <a:r>
              <a:rPr lang="ru-RU" sz="2800" dirty="0" smtClean="0"/>
              <a:t>    Количество </a:t>
            </a:r>
            <a:r>
              <a:rPr lang="ru-RU" sz="2800" dirty="0"/>
              <a:t>читателей</a:t>
            </a:r>
          </a:p>
        </p:txBody>
      </p:sp>
    </p:spTree>
    <p:extLst>
      <p:ext uri="{BB962C8B-B14F-4D97-AF65-F5344CB8AC3E}">
        <p14:creationId xmlns:p14="http://schemas.microsoft.com/office/powerpoint/2010/main" xmlns="" val="19496204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1143000"/>
          </a:xfrm>
        </p:spPr>
        <p:txBody>
          <a:bodyPr>
            <a:noAutofit/>
          </a:bodyPr>
          <a:lstStyle/>
          <a:p>
            <a:r>
              <a:rPr lang="ru-RU" sz="2800" dirty="0"/>
              <a:t>Данные за </a:t>
            </a:r>
            <a:r>
              <a:rPr lang="ru-RU" sz="2800" b="1" dirty="0"/>
              <a:t>2015-2016</a:t>
            </a:r>
            <a:r>
              <a:rPr lang="ru-RU" sz="2800" dirty="0"/>
              <a:t> учебный год</a:t>
            </a:r>
            <a:br>
              <a:rPr lang="ru-RU" sz="2800" dirty="0"/>
            </a:br>
            <a:r>
              <a:rPr lang="ru-RU" sz="2800" b="1" dirty="0" smtClean="0"/>
              <a:t>10-е</a:t>
            </a:r>
            <a:r>
              <a:rPr lang="ru-RU" sz="2800" dirty="0" smtClean="0"/>
              <a:t> </a:t>
            </a:r>
            <a:r>
              <a:rPr lang="ru-RU" sz="2800" dirty="0"/>
              <a:t>классы. В </a:t>
            </a:r>
            <a:r>
              <a:rPr lang="ru-RU" sz="2800" b="1" dirty="0"/>
              <a:t>2016-2017</a:t>
            </a:r>
            <a:r>
              <a:rPr lang="ru-RU" sz="2800" dirty="0"/>
              <a:t>  учебном году </a:t>
            </a:r>
            <a:r>
              <a:rPr lang="ru-RU" sz="2800" dirty="0" smtClean="0"/>
              <a:t>это </a:t>
            </a:r>
            <a:r>
              <a:rPr lang="ru-RU" sz="2800" b="1" dirty="0" smtClean="0"/>
              <a:t>11-е</a:t>
            </a:r>
            <a:r>
              <a:rPr lang="ru-RU" sz="2800" dirty="0" smtClean="0"/>
              <a:t> классы</a:t>
            </a:r>
            <a:endParaRPr lang="en-US" sz="2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156026058"/>
              </p:ext>
            </p:extLst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1923308170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ctangle 2"/>
          <p:cNvSpPr/>
          <p:nvPr/>
        </p:nvSpPr>
        <p:spPr>
          <a:xfrm>
            <a:off x="762000" y="1676400"/>
            <a:ext cx="7696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Прочитано за год книг        </a:t>
            </a:r>
            <a:r>
              <a:rPr lang="ru-RU" sz="2800" dirty="0" smtClean="0"/>
              <a:t> </a:t>
            </a:r>
            <a:r>
              <a:rPr lang="ru-RU" sz="2800" dirty="0"/>
              <a:t>Количество читателей</a:t>
            </a:r>
          </a:p>
        </p:txBody>
      </p:sp>
    </p:spTree>
    <p:extLst>
      <p:ext uri="{BB962C8B-B14F-4D97-AF65-F5344CB8AC3E}">
        <p14:creationId xmlns:p14="http://schemas.microsoft.com/office/powerpoint/2010/main" xmlns="" val="15780534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Autofit/>
          </a:bodyPr>
          <a:lstStyle/>
          <a:p>
            <a:r>
              <a:rPr lang="ru-RU" sz="2800" dirty="0"/>
              <a:t>Данные за </a:t>
            </a:r>
            <a:r>
              <a:rPr lang="ru-RU" sz="2800" b="1" dirty="0"/>
              <a:t>2015-2016</a:t>
            </a:r>
            <a:r>
              <a:rPr lang="ru-RU" sz="2800" dirty="0"/>
              <a:t> учебный год</a:t>
            </a:r>
            <a:br>
              <a:rPr lang="ru-RU" sz="2800" dirty="0"/>
            </a:br>
            <a:r>
              <a:rPr lang="ru-RU" sz="2800" b="1" dirty="0" smtClean="0"/>
              <a:t>11-е</a:t>
            </a:r>
            <a:r>
              <a:rPr lang="ru-RU" sz="2800" dirty="0" smtClean="0"/>
              <a:t> </a:t>
            </a:r>
            <a:r>
              <a:rPr lang="ru-RU" sz="2800" dirty="0"/>
              <a:t>классы. В</a:t>
            </a:r>
            <a:r>
              <a:rPr lang="ru-RU" sz="2800" b="1" dirty="0"/>
              <a:t> 2016-2017  </a:t>
            </a:r>
            <a:r>
              <a:rPr lang="ru-RU" sz="2800" dirty="0"/>
              <a:t>учебном году это </a:t>
            </a:r>
            <a:r>
              <a:rPr lang="ru-RU" sz="2800" b="1" dirty="0" smtClean="0"/>
              <a:t>12-е</a:t>
            </a:r>
            <a:r>
              <a:rPr lang="ru-RU" sz="2800" dirty="0" smtClean="0"/>
              <a:t> </a:t>
            </a:r>
            <a:r>
              <a:rPr lang="ru-RU" sz="2800" dirty="0"/>
              <a:t>классы</a:t>
            </a:r>
            <a:endParaRPr lang="en-US" sz="2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3595509791"/>
              </p:ext>
            </p:extLst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2347547904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ctangle 2"/>
          <p:cNvSpPr/>
          <p:nvPr/>
        </p:nvSpPr>
        <p:spPr>
          <a:xfrm>
            <a:off x="685800" y="1828801"/>
            <a:ext cx="8001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Прочитано за год книг      </a:t>
            </a:r>
            <a:r>
              <a:rPr lang="ru-RU" sz="2800" dirty="0" smtClean="0"/>
              <a:t>      </a:t>
            </a:r>
            <a:r>
              <a:rPr lang="ru-RU" sz="2800" dirty="0"/>
              <a:t>Количество читателей</a:t>
            </a:r>
          </a:p>
        </p:txBody>
      </p:sp>
    </p:spTree>
    <p:extLst>
      <p:ext uri="{BB962C8B-B14F-4D97-AF65-F5344CB8AC3E}">
        <p14:creationId xmlns:p14="http://schemas.microsoft.com/office/powerpoint/2010/main" xmlns="" val="619001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Прочитано за год книг        Количество  читателей </a:t>
            </a:r>
            <a:br>
              <a:rPr lang="ru-RU" sz="3200" dirty="0" smtClean="0"/>
            </a:br>
            <a:r>
              <a:rPr lang="ru-RU" sz="3200" dirty="0"/>
              <a:t> </a:t>
            </a:r>
            <a:r>
              <a:rPr lang="ru-RU" sz="3200" dirty="0" smtClean="0"/>
              <a:t>                   </a:t>
            </a:r>
            <a:endParaRPr lang="en-US" sz="32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092003945"/>
              </p:ext>
            </p:extLst>
          </p:nvPr>
        </p:nvGraphicFramePr>
        <p:xfrm>
          <a:off x="990600" y="2285999"/>
          <a:ext cx="3505200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13812" y="2286000"/>
            <a:ext cx="4177181" cy="3124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5283" y="2318059"/>
            <a:ext cx="4134317" cy="3092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285283" y="228600"/>
            <a:ext cx="840151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Данные за </a:t>
            </a:r>
            <a:r>
              <a:rPr lang="ru-RU" sz="2800" b="1" dirty="0" smtClean="0"/>
              <a:t>2015-2016</a:t>
            </a:r>
            <a:r>
              <a:rPr lang="ru-RU" sz="2800" dirty="0" smtClean="0"/>
              <a:t> учебный год</a:t>
            </a:r>
          </a:p>
          <a:p>
            <a:pPr algn="ctr"/>
            <a:r>
              <a:rPr lang="ru-RU" sz="2800" b="1" dirty="0" smtClean="0"/>
              <a:t>1-е</a:t>
            </a:r>
            <a:r>
              <a:rPr lang="ru-RU" sz="2800" dirty="0" smtClean="0"/>
              <a:t> -классы. В </a:t>
            </a:r>
            <a:r>
              <a:rPr lang="ru-RU" sz="2800" b="1" dirty="0" smtClean="0"/>
              <a:t>2016-2017</a:t>
            </a:r>
            <a:r>
              <a:rPr lang="ru-RU" sz="2800" dirty="0" smtClean="0"/>
              <a:t>  учебном году это </a:t>
            </a:r>
            <a:r>
              <a:rPr lang="ru-RU" sz="2800" b="1" dirty="0" smtClean="0"/>
              <a:t>2-е</a:t>
            </a:r>
            <a:r>
              <a:rPr lang="ru-RU" sz="2800" dirty="0" smtClean="0"/>
              <a:t> классы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27767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8382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Прочитано за год книг    Количество читателе</a:t>
            </a:r>
            <a:r>
              <a:rPr lang="ru-RU" sz="3200" dirty="0"/>
              <a:t>й</a:t>
            </a:r>
            <a:endParaRPr lang="en-US" sz="3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774966120"/>
              </p:ext>
            </p:extLst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4084457652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6"/>
          <p:cNvSpPr/>
          <p:nvPr/>
        </p:nvSpPr>
        <p:spPr>
          <a:xfrm>
            <a:off x="381000" y="304800"/>
            <a:ext cx="8382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Данные за </a:t>
            </a:r>
            <a:r>
              <a:rPr lang="ru-RU" sz="2800" b="1" dirty="0" smtClean="0"/>
              <a:t>2015-2016</a:t>
            </a:r>
            <a:r>
              <a:rPr lang="ru-RU" sz="2800" dirty="0" smtClean="0"/>
              <a:t> учебный год</a:t>
            </a:r>
          </a:p>
          <a:p>
            <a:pPr algn="ctr"/>
            <a:r>
              <a:rPr lang="ru-RU" sz="2800" b="1" dirty="0" smtClean="0"/>
              <a:t>2-е</a:t>
            </a:r>
            <a:r>
              <a:rPr lang="ru-RU" sz="2800" dirty="0" smtClean="0"/>
              <a:t>-классы. В </a:t>
            </a:r>
            <a:r>
              <a:rPr lang="ru-RU" sz="2800" b="1" dirty="0" smtClean="0"/>
              <a:t>2016-2017 </a:t>
            </a:r>
            <a:r>
              <a:rPr lang="ru-RU" sz="2800" dirty="0" smtClean="0"/>
              <a:t>учебном году это</a:t>
            </a:r>
            <a:r>
              <a:rPr lang="ru-RU" sz="2800" b="1" dirty="0" smtClean="0"/>
              <a:t> 3-е </a:t>
            </a:r>
            <a:r>
              <a:rPr lang="ru-RU" sz="2800" dirty="0" smtClean="0"/>
              <a:t>классы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109380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Данные за </a:t>
            </a:r>
            <a:r>
              <a:rPr lang="ru-RU" sz="2800" b="1" dirty="0" smtClean="0"/>
              <a:t>2015-2016</a:t>
            </a:r>
            <a:r>
              <a:rPr lang="ru-RU" sz="2800" dirty="0" smtClean="0"/>
              <a:t> учебный год</a:t>
            </a:r>
            <a:br>
              <a:rPr lang="ru-RU" sz="2800" dirty="0" smtClean="0"/>
            </a:br>
            <a:r>
              <a:rPr lang="ru-RU" sz="2800" b="1" dirty="0" smtClean="0"/>
              <a:t>3-е</a:t>
            </a:r>
            <a:r>
              <a:rPr lang="ru-RU" sz="2800" dirty="0" smtClean="0"/>
              <a:t> классы. В </a:t>
            </a:r>
            <a:r>
              <a:rPr lang="ru-RU" sz="2800" b="1" dirty="0" smtClean="0"/>
              <a:t>2016-2017</a:t>
            </a:r>
            <a:r>
              <a:rPr lang="ru-RU" sz="2800" dirty="0" smtClean="0"/>
              <a:t> учебном году это </a:t>
            </a:r>
            <a:r>
              <a:rPr lang="ru-RU" sz="2800" b="1" dirty="0" smtClean="0"/>
              <a:t>4-е</a:t>
            </a:r>
            <a:r>
              <a:rPr lang="ru-RU" sz="2800" dirty="0" smtClean="0"/>
              <a:t> классы</a:t>
            </a:r>
            <a:br>
              <a:rPr lang="ru-RU" sz="2800" dirty="0" smtClean="0"/>
            </a:br>
            <a:endParaRPr lang="en-US" sz="2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369631412"/>
              </p:ext>
            </p:extLst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3083299756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angle 4"/>
          <p:cNvSpPr/>
          <p:nvPr/>
        </p:nvSpPr>
        <p:spPr>
          <a:xfrm>
            <a:off x="838200" y="1403866"/>
            <a:ext cx="7543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Прочитано за год книг        Количество читателей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418052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>
            <a:noAutofit/>
          </a:bodyPr>
          <a:lstStyle/>
          <a:p>
            <a:r>
              <a:rPr lang="ru-RU" sz="2800" dirty="0" smtClean="0"/>
              <a:t>Данные за </a:t>
            </a:r>
            <a:r>
              <a:rPr lang="ru-RU" sz="2800" b="1" dirty="0" smtClean="0"/>
              <a:t>2015-2016</a:t>
            </a:r>
            <a:r>
              <a:rPr lang="ru-RU" sz="2800" dirty="0" smtClean="0"/>
              <a:t> учебный год</a:t>
            </a:r>
            <a:br>
              <a:rPr lang="ru-RU" sz="2800" dirty="0" smtClean="0"/>
            </a:br>
            <a:r>
              <a:rPr lang="ru-RU" sz="2800" b="1" dirty="0" smtClean="0"/>
              <a:t>4-е</a:t>
            </a:r>
            <a:r>
              <a:rPr lang="ru-RU" sz="2800" dirty="0" smtClean="0"/>
              <a:t> классы. В </a:t>
            </a:r>
            <a:r>
              <a:rPr lang="ru-RU" sz="2800" b="1" dirty="0" smtClean="0"/>
              <a:t>2016-2017</a:t>
            </a:r>
            <a:r>
              <a:rPr lang="ru-RU" sz="2800" dirty="0" smtClean="0"/>
              <a:t> учебном году это </a:t>
            </a:r>
            <a:r>
              <a:rPr lang="ru-RU" sz="2800" b="1" dirty="0" smtClean="0"/>
              <a:t>5-е</a:t>
            </a:r>
            <a:r>
              <a:rPr lang="ru-RU" sz="2800" dirty="0" smtClean="0"/>
              <a:t> классы</a:t>
            </a:r>
            <a:br>
              <a:rPr lang="ru-RU" sz="2800" dirty="0" smtClean="0"/>
            </a:b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609600" y="1404610"/>
            <a:ext cx="807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Прочитано за год книг        Количество читателей </a:t>
            </a:r>
            <a:endParaRPr lang="ru-RU" sz="2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4242981255"/>
              </p:ext>
            </p:extLst>
          </p:nvPr>
        </p:nvGraphicFramePr>
        <p:xfrm>
          <a:off x="457200" y="20574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1550362876"/>
              </p:ext>
            </p:extLst>
          </p:nvPr>
        </p:nvGraphicFramePr>
        <p:xfrm>
          <a:off x="4648200" y="1961697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803266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382000" cy="1189038"/>
          </a:xfrm>
        </p:spPr>
        <p:txBody>
          <a:bodyPr>
            <a:noAutofit/>
          </a:bodyPr>
          <a:lstStyle/>
          <a:p>
            <a:r>
              <a:rPr lang="ru-RU" sz="2800" dirty="0" smtClean="0"/>
              <a:t>Данные за </a:t>
            </a:r>
            <a:r>
              <a:rPr lang="ru-RU" sz="2800" b="1" dirty="0" smtClean="0"/>
              <a:t>2015-2016</a:t>
            </a:r>
            <a:r>
              <a:rPr lang="ru-RU" sz="2800" dirty="0" smtClean="0"/>
              <a:t> учебный год</a:t>
            </a:r>
            <a:br>
              <a:rPr lang="ru-RU" sz="2800" dirty="0" smtClean="0"/>
            </a:br>
            <a:r>
              <a:rPr lang="ru-RU" sz="2800" b="1" dirty="0" smtClean="0"/>
              <a:t>5-е</a:t>
            </a:r>
            <a:r>
              <a:rPr lang="ru-RU" sz="2800" dirty="0" smtClean="0"/>
              <a:t> классы. В </a:t>
            </a:r>
            <a:r>
              <a:rPr lang="ru-RU" sz="2800" b="1" dirty="0" smtClean="0"/>
              <a:t>2016-2017 </a:t>
            </a:r>
            <a:r>
              <a:rPr lang="ru-RU" sz="2800" dirty="0" smtClean="0"/>
              <a:t> учебном году это </a:t>
            </a:r>
            <a:r>
              <a:rPr lang="ru-RU" sz="2800" b="1" dirty="0" smtClean="0"/>
              <a:t>6-е</a:t>
            </a:r>
            <a:r>
              <a:rPr lang="ru-RU" sz="2800" dirty="0" smtClean="0"/>
              <a:t> классы</a:t>
            </a:r>
            <a:br>
              <a:rPr lang="ru-RU" sz="2800" dirty="0" smtClean="0"/>
            </a:br>
            <a:endParaRPr lang="en-US" sz="2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3677058848"/>
              </p:ext>
            </p:extLst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>
            <a:off x="533400" y="1480811"/>
            <a:ext cx="8153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Прочитано за год книг             Количество читателей </a:t>
            </a:r>
            <a:endParaRPr lang="ru-RU" sz="28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4027965808"/>
              </p:ext>
            </p:extLst>
          </p:nvPr>
        </p:nvGraphicFramePr>
        <p:xfrm>
          <a:off x="4648200" y="1717021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662879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382000" cy="1189038"/>
          </a:xfrm>
        </p:spPr>
        <p:txBody>
          <a:bodyPr>
            <a:noAutofit/>
          </a:bodyPr>
          <a:lstStyle/>
          <a:p>
            <a:r>
              <a:rPr lang="ru-RU" sz="2800" dirty="0" smtClean="0"/>
              <a:t>Данные за </a:t>
            </a:r>
            <a:r>
              <a:rPr lang="ru-RU" sz="2800" b="1" dirty="0" smtClean="0"/>
              <a:t>2015-2016</a:t>
            </a:r>
            <a:r>
              <a:rPr lang="ru-RU" sz="2800" dirty="0" smtClean="0"/>
              <a:t> учебный год</a:t>
            </a:r>
            <a:br>
              <a:rPr lang="ru-RU" sz="2800" dirty="0" smtClean="0"/>
            </a:br>
            <a:r>
              <a:rPr lang="ru-RU" sz="2800" b="1" dirty="0"/>
              <a:t>6</a:t>
            </a:r>
            <a:r>
              <a:rPr lang="ru-RU" sz="2800" b="1" dirty="0" smtClean="0"/>
              <a:t>-е</a:t>
            </a:r>
            <a:r>
              <a:rPr lang="ru-RU" sz="2800" dirty="0" smtClean="0"/>
              <a:t> классы. В </a:t>
            </a:r>
            <a:r>
              <a:rPr lang="ru-RU" sz="2800" b="1" dirty="0" smtClean="0"/>
              <a:t>2016-2017  </a:t>
            </a:r>
            <a:r>
              <a:rPr lang="ru-RU" sz="2800" dirty="0" smtClean="0"/>
              <a:t>учебном году это </a:t>
            </a:r>
            <a:r>
              <a:rPr lang="ru-RU" sz="2800" b="1" dirty="0"/>
              <a:t>7</a:t>
            </a:r>
            <a:r>
              <a:rPr lang="ru-RU" sz="2800" b="1" dirty="0" smtClean="0"/>
              <a:t>-е</a:t>
            </a:r>
            <a:r>
              <a:rPr lang="ru-RU" sz="2800" dirty="0" smtClean="0"/>
              <a:t> классы</a:t>
            </a:r>
            <a:br>
              <a:rPr lang="ru-RU" sz="2800" dirty="0" smtClean="0"/>
            </a:b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457200" y="1524000"/>
            <a:ext cx="8229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Прочитано за год книг             Количество читателей</a:t>
            </a:r>
            <a:endParaRPr lang="en-US" sz="28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318689732"/>
              </p:ext>
            </p:extLst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1691616823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5938284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382000" cy="1189038"/>
          </a:xfrm>
        </p:spPr>
        <p:txBody>
          <a:bodyPr>
            <a:noAutofit/>
          </a:bodyPr>
          <a:lstStyle/>
          <a:p>
            <a:r>
              <a:rPr lang="ru-RU" sz="2800" dirty="0" smtClean="0"/>
              <a:t>Данные за </a:t>
            </a:r>
            <a:r>
              <a:rPr lang="ru-RU" sz="2800" b="1" dirty="0" smtClean="0"/>
              <a:t>2015-2016</a:t>
            </a:r>
            <a:r>
              <a:rPr lang="ru-RU" sz="2800" dirty="0" smtClean="0"/>
              <a:t> учебный год</a:t>
            </a:r>
            <a:br>
              <a:rPr lang="ru-RU" sz="2800" dirty="0" smtClean="0"/>
            </a:br>
            <a:r>
              <a:rPr lang="ru-RU" sz="2800" b="1" dirty="0" smtClean="0"/>
              <a:t>7-е</a:t>
            </a:r>
            <a:r>
              <a:rPr lang="ru-RU" sz="2800" dirty="0" smtClean="0"/>
              <a:t> классы. В </a:t>
            </a:r>
            <a:r>
              <a:rPr lang="ru-RU" sz="2800" b="1" dirty="0" smtClean="0"/>
              <a:t>2016-2017</a:t>
            </a:r>
            <a:r>
              <a:rPr lang="ru-RU" sz="2800" dirty="0" smtClean="0"/>
              <a:t>  учебном году это </a:t>
            </a:r>
            <a:r>
              <a:rPr lang="ru-RU" sz="2800" b="1" dirty="0" smtClean="0"/>
              <a:t>8-е</a:t>
            </a:r>
            <a:r>
              <a:rPr lang="ru-RU" sz="2800" dirty="0" smtClean="0"/>
              <a:t> классы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685800" y="1633211"/>
            <a:ext cx="8001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Прочитано за год книг             Количество читателей</a:t>
            </a:r>
            <a:endParaRPr lang="ru-RU" sz="2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440870613"/>
              </p:ext>
            </p:extLst>
          </p:nvPr>
        </p:nvGraphicFramePr>
        <p:xfrm>
          <a:off x="457200" y="2209800"/>
          <a:ext cx="4038600" cy="3916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420007357"/>
              </p:ext>
            </p:extLst>
          </p:nvPr>
        </p:nvGraphicFramePr>
        <p:xfrm>
          <a:off x="4610100" y="2209800"/>
          <a:ext cx="4076700" cy="3916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2611792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Autofit/>
          </a:bodyPr>
          <a:lstStyle/>
          <a:p>
            <a:r>
              <a:rPr lang="ru-RU" sz="2800" dirty="0" smtClean="0"/>
              <a:t>Данные за</a:t>
            </a:r>
            <a:r>
              <a:rPr lang="ru-RU" sz="2800" b="1" dirty="0" smtClean="0"/>
              <a:t> 2015-2016 </a:t>
            </a:r>
            <a:r>
              <a:rPr lang="ru-RU" sz="2800" dirty="0" smtClean="0"/>
              <a:t>учебный год</a:t>
            </a:r>
            <a:br>
              <a:rPr lang="ru-RU" sz="2800" dirty="0" smtClean="0"/>
            </a:br>
            <a:r>
              <a:rPr lang="ru-RU" sz="2800" b="1" dirty="0" smtClean="0"/>
              <a:t>8-е</a:t>
            </a:r>
            <a:r>
              <a:rPr lang="ru-RU" sz="2800" dirty="0" smtClean="0"/>
              <a:t> классы. В </a:t>
            </a:r>
            <a:r>
              <a:rPr lang="ru-RU" sz="2800" b="1" dirty="0" smtClean="0"/>
              <a:t>2016-2017</a:t>
            </a:r>
            <a:r>
              <a:rPr lang="ru-RU" sz="2800" dirty="0" smtClean="0"/>
              <a:t>  учебном году это </a:t>
            </a:r>
            <a:r>
              <a:rPr lang="ru-RU" sz="2800" b="1" dirty="0"/>
              <a:t>9</a:t>
            </a:r>
            <a:r>
              <a:rPr lang="ru-RU" sz="2800" b="1" dirty="0" smtClean="0"/>
              <a:t>-е</a:t>
            </a:r>
            <a:r>
              <a:rPr lang="ru-RU" sz="2800" dirty="0" smtClean="0"/>
              <a:t> классы</a:t>
            </a:r>
            <a:endParaRPr lang="en-US" sz="2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104783624"/>
              </p:ext>
            </p:extLst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1391517914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ctangle 2"/>
          <p:cNvSpPr/>
          <p:nvPr/>
        </p:nvSpPr>
        <p:spPr>
          <a:xfrm>
            <a:off x="381000" y="1752600"/>
            <a:ext cx="8534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>
                <a:solidFill>
                  <a:prstClr val="black"/>
                </a:solidFill>
              </a:rPr>
              <a:t>Прочитано за год книг             Количество читателей</a:t>
            </a:r>
          </a:p>
        </p:txBody>
      </p:sp>
    </p:spTree>
    <p:extLst>
      <p:ext uri="{BB962C8B-B14F-4D97-AF65-F5344CB8AC3E}">
        <p14:creationId xmlns:p14="http://schemas.microsoft.com/office/powerpoint/2010/main" xmlns="" val="28372052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231</Words>
  <Application>Microsoft Office PowerPoint</Application>
  <PresentationFormat>On-screen Show (4:3)</PresentationFormat>
  <Paragraphs>60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Показатели читаемости в классах за 2015-2016 учебный год</vt:lpstr>
      <vt:lpstr>Прочитано за год книг        Количество  читателей                      </vt:lpstr>
      <vt:lpstr>Прочитано за год книг    Количество читателей</vt:lpstr>
      <vt:lpstr>Данные за 2015-2016 учебный год 3-е классы. В 2016-2017 учебном году это 4-е классы </vt:lpstr>
      <vt:lpstr>Данные за 2015-2016 учебный год 4-е классы. В 2016-2017 учебном году это 5-е классы </vt:lpstr>
      <vt:lpstr>Данные за 2015-2016 учебный год 5-е классы. В 2016-2017  учебном году это 6-е классы </vt:lpstr>
      <vt:lpstr>Данные за 2015-2016 учебный год 6-е классы. В 2016-2017  учебном году это 7-е классы </vt:lpstr>
      <vt:lpstr>Данные за 2015-2016 учебный год 7-е классы. В 2016-2017  учебном году это 8-е классы</vt:lpstr>
      <vt:lpstr>Данные за 2015-2016 учебный год 8-е классы. В 2016-2017  учебном году это 9-е классы</vt:lpstr>
      <vt:lpstr>Данные за 2015-2016 учебный год 9-е классы. В 2016-2017  учебном году это 10-е классы</vt:lpstr>
      <vt:lpstr>Данные за 2015-2016 учебный год 10-е классы. В 2016-2017  учебном году это 11-е классы</vt:lpstr>
      <vt:lpstr>Данные за 2015-2016 учебный год 11-е классы. В 2016-2017  учебном году это 12-е классы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Valentina</dc:creator>
  <cp:lastModifiedBy>User</cp:lastModifiedBy>
  <cp:revision>21</cp:revision>
  <dcterms:created xsi:type="dcterms:W3CDTF">2016-09-07T10:22:39Z</dcterms:created>
  <dcterms:modified xsi:type="dcterms:W3CDTF">2016-09-26T06:41:03Z</dcterms:modified>
</cp:coreProperties>
</file>