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theme/themeOverride17.xml" ContentType="application/vnd.openxmlformats-officedocument.themeOverride+xml"/>
  <Override PartName="/ppt/charts/chart20.xml" ContentType="application/vnd.openxmlformats-officedocument.drawingml.chart+xml"/>
  <Override PartName="/ppt/theme/themeOverride18.xml" ContentType="application/vnd.openxmlformats-officedocument.themeOverr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760" autoAdjust="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4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6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7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8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9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0.xlsx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1.xlsx"/><Relationship Id="rId1" Type="http://schemas.openxmlformats.org/officeDocument/2006/relationships/themeOverride" Target="../theme/themeOverride10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2.xlsx"/><Relationship Id="rId1" Type="http://schemas.openxmlformats.org/officeDocument/2006/relationships/themeOverride" Target="../theme/themeOverride1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3.xlsx"/><Relationship Id="rId1" Type="http://schemas.openxmlformats.org/officeDocument/2006/relationships/themeOverride" Target="../theme/themeOverride1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4.xlsx"/><Relationship Id="rId1" Type="http://schemas.openxmlformats.org/officeDocument/2006/relationships/themeOverride" Target="../theme/themeOverride13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5.xlsx"/><Relationship Id="rId1" Type="http://schemas.openxmlformats.org/officeDocument/2006/relationships/themeOverride" Target="../theme/themeOverride14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6.xlsx"/><Relationship Id="rId1" Type="http://schemas.openxmlformats.org/officeDocument/2006/relationships/themeOverride" Target="../theme/themeOverride15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7.xlsx"/><Relationship Id="rId1" Type="http://schemas.openxmlformats.org/officeDocument/2006/relationships/themeOverride" Target="../theme/themeOverride16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8.xlsx"/><Relationship Id="rId1" Type="http://schemas.openxmlformats.org/officeDocument/2006/relationships/themeOverride" Target="../theme/themeOverride17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9.xlsx"/><Relationship Id="rId1" Type="http://schemas.openxmlformats.org/officeDocument/2006/relationships/themeOverride" Target="../theme/themeOverride18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0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pieChart>
        <c:varyColors val="1"/>
        <c:dLbls/>
        <c:firstSliceAng val="0"/>
      </c:pieChart>
    </c:plotArea>
    <c:legend>
      <c:legendPos val="r"/>
      <c:layout/>
      <c:txPr>
        <a:bodyPr/>
        <a:lstStyle/>
        <a:p>
          <a:pPr>
            <a:defRPr sz="3600"/>
          </a:pPr>
          <a:endParaRPr lang="lt-LT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6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7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3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3а</c:v>
                </c:pt>
                <c:pt idx="1">
                  <c:v>3в</c:v>
                </c:pt>
                <c:pt idx="2">
                  <c:v>3с</c:v>
                </c:pt>
                <c:pt idx="3">
                  <c:v>3д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156</c:v>
                </c:pt>
                <c:pt idx="1">
                  <c:v>133</c:v>
                </c:pt>
                <c:pt idx="2">
                  <c:v>67</c:v>
                </c:pt>
                <c:pt idx="3">
                  <c:v>126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3а</c:v>
                </c:pt>
                <c:pt idx="1">
                  <c:v>3в</c:v>
                </c:pt>
                <c:pt idx="2">
                  <c:v>3с</c:v>
                </c:pt>
                <c:pt idx="3">
                  <c:v>3д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24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2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3</a:t>
                    </a:r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4а</c:v>
                </c:pt>
                <c:pt idx="1">
                  <c:v>4в</c:v>
                </c:pt>
                <c:pt idx="2">
                  <c:v>4с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112</c:v>
                </c:pt>
                <c:pt idx="1">
                  <c:v>121</c:v>
                </c:pt>
                <c:pt idx="2">
                  <c:v>78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4а</c:v>
                </c:pt>
                <c:pt idx="1">
                  <c:v>4в</c:v>
                </c:pt>
                <c:pt idx="2">
                  <c:v>4с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28</c:v>
                </c:pt>
                <c:pt idx="2">
                  <c:v>25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9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7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5а</c:v>
                </c:pt>
                <c:pt idx="1">
                  <c:v>5в</c:v>
                </c:pt>
                <c:pt idx="2">
                  <c:v>5с</c:v>
                </c:pt>
                <c:pt idx="3">
                  <c:v>5д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187</c:v>
                </c:pt>
                <c:pt idx="1">
                  <c:v>84</c:v>
                </c:pt>
                <c:pt idx="2">
                  <c:v>68</c:v>
                </c:pt>
                <c:pt idx="3">
                  <c:v>85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5а</c:v>
                </c:pt>
                <c:pt idx="1">
                  <c:v>5в</c:v>
                </c:pt>
                <c:pt idx="2">
                  <c:v>5с</c:v>
                </c:pt>
                <c:pt idx="3">
                  <c:v>5д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25</c:v>
                </c:pt>
                <c:pt idx="2">
                  <c:v>17</c:v>
                </c:pt>
                <c:pt idx="3">
                  <c:v>26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7</a:t>
                    </a:r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6а</c:v>
                </c:pt>
                <c:pt idx="1">
                  <c:v>6в</c:v>
                </c:pt>
                <c:pt idx="2">
                  <c:v>6с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171</c:v>
                </c:pt>
                <c:pt idx="1">
                  <c:v>165</c:v>
                </c:pt>
                <c:pt idx="2">
                  <c:v>74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6а</c:v>
                </c:pt>
                <c:pt idx="1">
                  <c:v>6в</c:v>
                </c:pt>
                <c:pt idx="2">
                  <c:v>6с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30</c:v>
                </c:pt>
                <c:pt idx="2">
                  <c:v>31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6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7а</c:v>
                </c:pt>
                <c:pt idx="1">
                  <c:v>7в</c:v>
                </c:pt>
                <c:pt idx="2">
                  <c:v>7с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</c:v>
                </c:pt>
                <c:pt idx="1">
                  <c:v>78</c:v>
                </c:pt>
                <c:pt idx="2">
                  <c:v>73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7а</c:v>
                </c:pt>
                <c:pt idx="1">
                  <c:v>7в</c:v>
                </c:pt>
                <c:pt idx="2">
                  <c:v>7с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</c:v>
                </c:pt>
                <c:pt idx="1">
                  <c:v>32</c:v>
                </c:pt>
                <c:pt idx="2">
                  <c:v>30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3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8а</c:v>
                </c:pt>
                <c:pt idx="1">
                  <c:v>8в</c:v>
                </c:pt>
                <c:pt idx="2">
                  <c:v>8с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49</c:v>
                </c:pt>
                <c:pt idx="2">
                  <c:v>24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8а</c:v>
                </c:pt>
                <c:pt idx="1">
                  <c:v>8в</c:v>
                </c:pt>
                <c:pt idx="2">
                  <c:v>8с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</c:v>
                </c:pt>
                <c:pt idx="1">
                  <c:v>26</c:v>
                </c:pt>
                <c:pt idx="2">
                  <c:v>28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800"/>
      </a:pPr>
      <a:endParaRPr lang="lt-LT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10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9а</c:v>
                </c:pt>
                <c:pt idx="1">
                  <c:v>9в</c:v>
                </c:pt>
                <c:pt idx="2">
                  <c:v>9с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</c:v>
                </c:pt>
                <c:pt idx="1">
                  <c:v>96</c:v>
                </c:pt>
                <c:pt idx="2">
                  <c:v>46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9а</c:v>
                </c:pt>
                <c:pt idx="1">
                  <c:v>9в</c:v>
                </c:pt>
                <c:pt idx="2">
                  <c:v>9с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28</c:v>
                </c:pt>
                <c:pt idx="2">
                  <c:v>30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r>
                      <a:rPr lang="en-US" smtClean="0"/>
                      <a:t>0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4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10а</c:v>
                </c:pt>
                <c:pt idx="1">
                  <c:v>10в</c:v>
                </c:pt>
                <c:pt idx="2">
                  <c:v>10с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82</c:v>
                </c:pt>
                <c:pt idx="2">
                  <c:v>36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3"/>
                <c:pt idx="0">
                  <c:v>10а</c:v>
                </c:pt>
                <c:pt idx="1">
                  <c:v>10в</c:v>
                </c:pt>
                <c:pt idx="2">
                  <c:v>10с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29</c:v>
                </c:pt>
                <c:pt idx="2">
                  <c:v>28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6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7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11а</c:v>
                </c:pt>
                <c:pt idx="1">
                  <c:v>11в</c:v>
                </c:pt>
                <c:pt idx="2">
                  <c:v>11с</c:v>
                </c:pt>
                <c:pt idx="3">
                  <c:v>11д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58</c:v>
                </c:pt>
                <c:pt idx="2">
                  <c:v>83</c:v>
                </c:pt>
                <c:pt idx="3">
                  <c:v>64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11а</c:v>
                </c:pt>
                <c:pt idx="1">
                  <c:v>11в</c:v>
                </c:pt>
                <c:pt idx="2">
                  <c:v>11с</c:v>
                </c:pt>
                <c:pt idx="3">
                  <c:v>11д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26</c:v>
                </c:pt>
                <c:pt idx="2">
                  <c:v>26</c:v>
                </c:pt>
                <c:pt idx="3">
                  <c:v>28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7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7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12а</c:v>
                </c:pt>
                <c:pt idx="1">
                  <c:v>12в</c:v>
                </c:pt>
                <c:pt idx="2">
                  <c:v>12с</c:v>
                </c:pt>
                <c:pt idx="3">
                  <c:v>12д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164</c:v>
                </c:pt>
                <c:pt idx="1">
                  <c:v>134</c:v>
                </c:pt>
                <c:pt idx="2">
                  <c:v>164</c:v>
                </c:pt>
                <c:pt idx="3">
                  <c:v>43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12а</c:v>
                </c:pt>
                <c:pt idx="1">
                  <c:v>12в</c:v>
                </c:pt>
                <c:pt idx="2">
                  <c:v>12с</c:v>
                </c:pt>
                <c:pt idx="3">
                  <c:v>12д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25</c:v>
                </c:pt>
                <c:pt idx="2">
                  <c:v>27</c:v>
                </c:pt>
                <c:pt idx="3">
                  <c:v>21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2400"/>
      </a:pPr>
      <a:endParaRPr lang="lt-LT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079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345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669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89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226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822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01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5068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685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994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7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4B7F0-D52E-4CD2-86B7-7EF56886F39B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E974-6090-4079-9E17-4C953C0CA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32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381001"/>
            <a:ext cx="5410200" cy="1524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Показатели читаемости в классах за 2015-2016 учебный год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981700"/>
            <a:ext cx="8001000" cy="5715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Библиотека школы им.С.Ковалевской</a:t>
            </a:r>
            <a:endParaRPr lang="en-US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kcy;&amp;ncy;&amp;icy;&amp;gcy;&amp;i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19410">
            <a:off x="419394" y="2521514"/>
            <a:ext cx="4421590" cy="333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&amp;Kcy;&amp;acy;&amp;rcy;&amp;tcy;&amp;icy;&amp;ncy;&amp;kcy;&amp;icy; &amp;pcy;&amp;ocy; &amp;zcy;&amp;acy;&amp;pcy;&amp;rcy;&amp;ocy;&amp;scy;&amp;ucy; apie knyg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3653">
            <a:off x="5051272" y="2824992"/>
            <a:ext cx="3586545" cy="269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698"/>
            <a:ext cx="3031067" cy="2061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426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Прочитано за год книг        Количество  читателей </a:t>
            </a:r>
            <a:br>
              <a:rPr lang="ru-RU" sz="3200" dirty="0" smtClean="0"/>
            </a:br>
            <a:r>
              <a:rPr lang="ru-RU" sz="3200" dirty="0"/>
              <a:t> </a:t>
            </a:r>
            <a:r>
              <a:rPr lang="ru-RU" sz="3200" dirty="0" smtClean="0"/>
              <a:t>                   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92003945"/>
              </p:ext>
            </p:extLst>
          </p:nvPr>
        </p:nvGraphicFramePr>
        <p:xfrm>
          <a:off x="990600" y="2285999"/>
          <a:ext cx="3505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3812" y="2286000"/>
            <a:ext cx="4177181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283" y="2318059"/>
            <a:ext cx="4134317" cy="30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5283" y="228600"/>
            <a:ext cx="84015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</a:p>
          <a:p>
            <a:pPr algn="ctr"/>
            <a:r>
              <a:rPr lang="ru-RU" sz="2800" b="1" dirty="0" smtClean="0"/>
              <a:t>1-е</a:t>
            </a:r>
            <a:r>
              <a:rPr lang="ru-RU" sz="2800" dirty="0" smtClean="0"/>
              <a:t> -классы. В </a:t>
            </a:r>
            <a:r>
              <a:rPr lang="ru-RU" sz="2800" b="1" dirty="0" smtClean="0"/>
              <a:t>2016-2017</a:t>
            </a:r>
            <a:r>
              <a:rPr lang="ru-RU" sz="2800" dirty="0" smtClean="0"/>
              <a:t>  учебном году это </a:t>
            </a:r>
            <a:r>
              <a:rPr lang="ru-RU" sz="2800" b="1" dirty="0" smtClean="0"/>
              <a:t>2-е</a:t>
            </a:r>
            <a:r>
              <a:rPr lang="ru-RU" sz="2800" dirty="0" smtClean="0"/>
              <a:t> классы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776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Прочитано за год книг    Количество читателе</a:t>
            </a:r>
            <a:r>
              <a:rPr lang="ru-RU" sz="3200" dirty="0"/>
              <a:t>й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774966120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084457652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304800"/>
            <a:ext cx="838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</a:p>
          <a:p>
            <a:pPr algn="ctr"/>
            <a:r>
              <a:rPr lang="ru-RU" sz="2800" b="1" dirty="0" smtClean="0"/>
              <a:t>2-е</a:t>
            </a:r>
            <a:r>
              <a:rPr lang="ru-RU" sz="2800" dirty="0" smtClean="0"/>
              <a:t>-классы. В </a:t>
            </a:r>
            <a:r>
              <a:rPr lang="ru-RU" sz="2800" b="1" dirty="0" smtClean="0"/>
              <a:t>2016-2017 </a:t>
            </a:r>
            <a:r>
              <a:rPr lang="ru-RU" sz="2800" dirty="0" smtClean="0"/>
              <a:t>учебном году это</a:t>
            </a:r>
            <a:r>
              <a:rPr lang="ru-RU" sz="2800" b="1" dirty="0" smtClean="0"/>
              <a:t> 3-е </a:t>
            </a:r>
            <a:r>
              <a:rPr lang="ru-RU" sz="2800" dirty="0" smtClean="0"/>
              <a:t>классы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0938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  <a:br>
              <a:rPr lang="ru-RU" sz="2800" dirty="0" smtClean="0"/>
            </a:br>
            <a:r>
              <a:rPr lang="ru-RU" sz="2800" b="1" dirty="0" smtClean="0"/>
              <a:t>3-е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</a:t>
            </a:r>
            <a:r>
              <a:rPr lang="ru-RU" sz="2800" dirty="0" smtClean="0"/>
              <a:t> учебном году это </a:t>
            </a:r>
            <a:r>
              <a:rPr lang="ru-RU" sz="2800" b="1" dirty="0" smtClean="0"/>
              <a:t>4-е</a:t>
            </a:r>
            <a:r>
              <a:rPr lang="ru-RU" sz="2800" dirty="0" smtClean="0"/>
              <a:t> классы</a:t>
            </a:r>
            <a:br>
              <a:rPr lang="ru-RU" sz="2800" dirty="0" smtClean="0"/>
            </a:b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6963141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083299756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1403866"/>
            <a:ext cx="75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Прочитано за год книг        Количество читателей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1805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  <a:br>
              <a:rPr lang="ru-RU" sz="2800" dirty="0" smtClean="0"/>
            </a:br>
            <a:r>
              <a:rPr lang="ru-RU" sz="2800" b="1" dirty="0" smtClean="0"/>
              <a:t>4-е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</a:t>
            </a:r>
            <a:r>
              <a:rPr lang="ru-RU" sz="2800" dirty="0" smtClean="0"/>
              <a:t> учебном году это </a:t>
            </a:r>
            <a:r>
              <a:rPr lang="ru-RU" sz="2800" b="1" dirty="0" smtClean="0"/>
              <a:t>5-е</a:t>
            </a:r>
            <a:r>
              <a:rPr lang="ru-RU" sz="2800" dirty="0" smtClean="0"/>
              <a:t> классы</a:t>
            </a:r>
            <a:br>
              <a:rPr lang="ru-RU" sz="2800" dirty="0" smtClean="0"/>
            </a:b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9600" y="1404610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Прочитано за год книг        Количество читателей </a:t>
            </a:r>
            <a:endParaRPr lang="ru-RU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242981255"/>
              </p:ext>
            </p:extLst>
          </p:nvPr>
        </p:nvGraphicFramePr>
        <p:xfrm>
          <a:off x="457200" y="20574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550362876"/>
              </p:ext>
            </p:extLst>
          </p:nvPr>
        </p:nvGraphicFramePr>
        <p:xfrm>
          <a:off x="4648200" y="1961697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80326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1189038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  <a:br>
              <a:rPr lang="ru-RU" sz="2800" dirty="0" smtClean="0"/>
            </a:br>
            <a:r>
              <a:rPr lang="ru-RU" sz="2800" b="1" dirty="0" smtClean="0"/>
              <a:t>5-е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 </a:t>
            </a:r>
            <a:r>
              <a:rPr lang="ru-RU" sz="2800" dirty="0" smtClean="0"/>
              <a:t> учебном году это </a:t>
            </a:r>
            <a:r>
              <a:rPr lang="ru-RU" sz="2800" b="1" dirty="0" smtClean="0"/>
              <a:t>6-е</a:t>
            </a:r>
            <a:r>
              <a:rPr lang="ru-RU" sz="2800" dirty="0" smtClean="0"/>
              <a:t> классы</a:t>
            </a:r>
            <a:br>
              <a:rPr lang="ru-RU" sz="2800" dirty="0" smtClean="0"/>
            </a:b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677058848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1480811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Прочитано за год книг             Количество читателей </a:t>
            </a:r>
            <a:endParaRPr lang="ru-RU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027965808"/>
              </p:ext>
            </p:extLst>
          </p:nvPr>
        </p:nvGraphicFramePr>
        <p:xfrm>
          <a:off x="4648200" y="1717021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662879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1189038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  <a:br>
              <a:rPr lang="ru-RU" sz="2800" dirty="0" smtClean="0"/>
            </a:br>
            <a:r>
              <a:rPr lang="ru-RU" sz="2800" b="1" dirty="0"/>
              <a:t>6</a:t>
            </a:r>
            <a:r>
              <a:rPr lang="ru-RU" sz="2800" b="1" dirty="0" smtClean="0"/>
              <a:t>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  </a:t>
            </a:r>
            <a:r>
              <a:rPr lang="ru-RU" sz="2800" dirty="0" smtClean="0"/>
              <a:t>учебном году это </a:t>
            </a:r>
            <a:r>
              <a:rPr lang="ru-RU" sz="2800" b="1" dirty="0"/>
              <a:t>7</a:t>
            </a:r>
            <a:r>
              <a:rPr lang="ru-RU" sz="2800" b="1" dirty="0" smtClean="0"/>
              <a:t>-е</a:t>
            </a:r>
            <a:r>
              <a:rPr lang="ru-RU" sz="2800" dirty="0" smtClean="0"/>
              <a:t> классы</a:t>
            </a:r>
            <a:br>
              <a:rPr lang="ru-RU" sz="2800" dirty="0" smtClean="0"/>
            </a:b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57200" y="15240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Прочитано за год книг             Количество читателей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1868973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91616823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93828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1189038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за </a:t>
            </a:r>
            <a:r>
              <a:rPr lang="ru-RU" sz="2800" b="1" dirty="0" smtClean="0"/>
              <a:t>2015-2016</a:t>
            </a:r>
            <a:r>
              <a:rPr lang="ru-RU" sz="2800" dirty="0" smtClean="0"/>
              <a:t> учебный год</a:t>
            </a:r>
            <a:br>
              <a:rPr lang="ru-RU" sz="2800" dirty="0" smtClean="0"/>
            </a:br>
            <a:r>
              <a:rPr lang="ru-RU" sz="2800" b="1" dirty="0" smtClean="0"/>
              <a:t>7-е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</a:t>
            </a:r>
            <a:r>
              <a:rPr lang="ru-RU" sz="2800" dirty="0" smtClean="0"/>
              <a:t>  учебном году это </a:t>
            </a:r>
            <a:r>
              <a:rPr lang="ru-RU" sz="2800" b="1" dirty="0" smtClean="0"/>
              <a:t>8-е</a:t>
            </a:r>
            <a:r>
              <a:rPr lang="ru-RU" sz="2800" dirty="0" smtClean="0"/>
              <a:t> классы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85800" y="1633211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Прочитано за год книг             Количество читателей</a:t>
            </a:r>
            <a:endParaRPr lang="ru-RU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40870613"/>
              </p:ext>
            </p:extLst>
          </p:nvPr>
        </p:nvGraphicFramePr>
        <p:xfrm>
          <a:off x="457200" y="2209800"/>
          <a:ext cx="4038600" cy="391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20007357"/>
              </p:ext>
            </p:extLst>
          </p:nvPr>
        </p:nvGraphicFramePr>
        <p:xfrm>
          <a:off x="4610100" y="2209800"/>
          <a:ext cx="4076700" cy="391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26117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за</a:t>
            </a:r>
            <a:r>
              <a:rPr lang="ru-RU" sz="2800" b="1" dirty="0" smtClean="0"/>
              <a:t> 2015-2016 </a:t>
            </a:r>
            <a:r>
              <a:rPr lang="ru-RU" sz="2800" dirty="0" smtClean="0"/>
              <a:t>учебный год</a:t>
            </a:r>
            <a:br>
              <a:rPr lang="ru-RU" sz="2800" dirty="0" smtClean="0"/>
            </a:br>
            <a:r>
              <a:rPr lang="ru-RU" sz="2800" b="1" dirty="0" smtClean="0"/>
              <a:t>8-е</a:t>
            </a:r>
            <a:r>
              <a:rPr lang="ru-RU" sz="2800" dirty="0" smtClean="0"/>
              <a:t> классы. В </a:t>
            </a:r>
            <a:r>
              <a:rPr lang="ru-RU" sz="2800" b="1" dirty="0" smtClean="0"/>
              <a:t>2016-2017</a:t>
            </a:r>
            <a:r>
              <a:rPr lang="ru-RU" sz="2800" dirty="0" smtClean="0"/>
              <a:t>  учебном году это </a:t>
            </a:r>
            <a:r>
              <a:rPr lang="ru-RU" sz="2800" b="1" dirty="0"/>
              <a:t>9</a:t>
            </a:r>
            <a:r>
              <a:rPr lang="ru-RU" sz="2800" b="1" dirty="0" smtClean="0"/>
              <a:t>-е</a:t>
            </a:r>
            <a:r>
              <a:rPr lang="ru-RU" sz="2800" dirty="0" smtClean="0"/>
              <a:t> классы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04783624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39151791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1752600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</a:rPr>
              <a:t>Прочитано за год книг             Количество читателей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283720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Данные за</a:t>
            </a:r>
            <a:r>
              <a:rPr lang="ru-RU" sz="2800" b="1" dirty="0">
                <a:solidFill>
                  <a:prstClr val="black"/>
                </a:solidFill>
              </a:rPr>
              <a:t> 2015-2016 </a:t>
            </a:r>
            <a:r>
              <a:rPr lang="ru-RU" sz="2800" dirty="0">
                <a:solidFill>
                  <a:prstClr val="black"/>
                </a:solidFill>
              </a:rPr>
              <a:t>учебный год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b="1" dirty="0">
                <a:solidFill>
                  <a:prstClr val="black"/>
                </a:solidFill>
              </a:rPr>
              <a:t>9</a:t>
            </a:r>
            <a:r>
              <a:rPr lang="ru-RU" sz="2800" b="1" dirty="0" smtClean="0">
                <a:solidFill>
                  <a:prstClr val="black"/>
                </a:solidFill>
              </a:rPr>
              <a:t>-е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классы. В </a:t>
            </a:r>
            <a:r>
              <a:rPr lang="ru-RU" sz="2800" b="1" dirty="0">
                <a:solidFill>
                  <a:prstClr val="black"/>
                </a:solidFill>
              </a:rPr>
              <a:t>2016-2017</a:t>
            </a:r>
            <a:r>
              <a:rPr lang="ru-RU" sz="2800" dirty="0">
                <a:solidFill>
                  <a:prstClr val="black"/>
                </a:solidFill>
              </a:rPr>
              <a:t>  учебном году это </a:t>
            </a:r>
            <a:r>
              <a:rPr lang="ru-RU" sz="2800" b="1" dirty="0" smtClean="0">
                <a:solidFill>
                  <a:prstClr val="black"/>
                </a:solidFill>
              </a:rPr>
              <a:t>10-е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классы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503149876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942162353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1708667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Прочитано за год книг            </a:t>
            </a:r>
            <a:r>
              <a:rPr lang="ru-RU" sz="2800" dirty="0" smtClean="0"/>
              <a:t>    Количество </a:t>
            </a:r>
            <a:r>
              <a:rPr lang="ru-RU" sz="2800" dirty="0"/>
              <a:t>читателей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1949620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Autofit/>
          </a:bodyPr>
          <a:lstStyle/>
          <a:p>
            <a:r>
              <a:rPr lang="ru-RU" sz="2800" dirty="0"/>
              <a:t>Данные за </a:t>
            </a:r>
            <a:r>
              <a:rPr lang="ru-RU" sz="2800" b="1" dirty="0"/>
              <a:t>2015-2016</a:t>
            </a:r>
            <a:r>
              <a:rPr lang="ru-RU" sz="2800" dirty="0"/>
              <a:t> учебный год</a:t>
            </a:r>
            <a:br>
              <a:rPr lang="ru-RU" sz="2800" dirty="0"/>
            </a:br>
            <a:r>
              <a:rPr lang="ru-RU" sz="2800" b="1" dirty="0" smtClean="0"/>
              <a:t>10-е</a:t>
            </a:r>
            <a:r>
              <a:rPr lang="ru-RU" sz="2800" dirty="0" smtClean="0"/>
              <a:t> </a:t>
            </a:r>
            <a:r>
              <a:rPr lang="ru-RU" sz="2800" dirty="0"/>
              <a:t>классы. В </a:t>
            </a:r>
            <a:r>
              <a:rPr lang="ru-RU" sz="2800" b="1" dirty="0"/>
              <a:t>2016-2017</a:t>
            </a:r>
            <a:r>
              <a:rPr lang="ru-RU" sz="2800" dirty="0"/>
              <a:t>  учебном году </a:t>
            </a:r>
            <a:r>
              <a:rPr lang="ru-RU" sz="2800" dirty="0" smtClean="0"/>
              <a:t>это </a:t>
            </a:r>
            <a:r>
              <a:rPr lang="ru-RU" sz="2800" b="1" dirty="0" smtClean="0"/>
              <a:t>11-е</a:t>
            </a:r>
            <a:r>
              <a:rPr lang="ru-RU" sz="2800" dirty="0" smtClean="0"/>
              <a:t> классы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56026058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923308170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762000" y="16764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Прочитано за год книг        </a:t>
            </a:r>
            <a:r>
              <a:rPr lang="ru-RU" sz="2800" dirty="0" smtClean="0"/>
              <a:t> </a:t>
            </a:r>
            <a:r>
              <a:rPr lang="ru-RU" sz="2800" dirty="0"/>
              <a:t>Количество читателей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1578053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2800" dirty="0"/>
              <a:t>Данные за </a:t>
            </a:r>
            <a:r>
              <a:rPr lang="ru-RU" sz="2800" b="1" dirty="0"/>
              <a:t>2015-2016</a:t>
            </a:r>
            <a:r>
              <a:rPr lang="ru-RU" sz="2800" dirty="0"/>
              <a:t> учебный год</a:t>
            </a:r>
            <a:br>
              <a:rPr lang="ru-RU" sz="2800" dirty="0"/>
            </a:br>
            <a:r>
              <a:rPr lang="ru-RU" sz="2800" b="1" dirty="0" smtClean="0"/>
              <a:t>11-е</a:t>
            </a:r>
            <a:r>
              <a:rPr lang="ru-RU" sz="2800" dirty="0" smtClean="0"/>
              <a:t> </a:t>
            </a:r>
            <a:r>
              <a:rPr lang="ru-RU" sz="2800" dirty="0"/>
              <a:t>классы. В</a:t>
            </a:r>
            <a:r>
              <a:rPr lang="ru-RU" sz="2800" b="1" dirty="0"/>
              <a:t> 2016-2017  </a:t>
            </a:r>
            <a:r>
              <a:rPr lang="ru-RU" sz="2800" dirty="0"/>
              <a:t>учебном году это </a:t>
            </a:r>
            <a:r>
              <a:rPr lang="ru-RU" sz="2800" b="1" dirty="0" smtClean="0"/>
              <a:t>12-е</a:t>
            </a:r>
            <a:r>
              <a:rPr lang="ru-RU" sz="2800" dirty="0" smtClean="0"/>
              <a:t> </a:t>
            </a:r>
            <a:r>
              <a:rPr lang="ru-RU" sz="2800" dirty="0"/>
              <a:t>классы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595509791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34754790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685800" y="1828801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Прочитано за год книг      </a:t>
            </a:r>
            <a:r>
              <a:rPr lang="ru-RU" sz="2800" dirty="0" smtClean="0"/>
              <a:t>      </a:t>
            </a:r>
            <a:r>
              <a:rPr lang="ru-RU" sz="2800" dirty="0"/>
              <a:t>Количество читателей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619001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231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Показатели читаемости в классах за 2015-2016 учебный год</vt:lpstr>
      <vt:lpstr>Прочитано за год книг        Количество  читателей                      </vt:lpstr>
      <vt:lpstr>Прочитано за год книг    Количество читателей</vt:lpstr>
      <vt:lpstr>Данные за 2015-2016 учебный год 3-е классы. В 2016-2017 учебном году это 4-е классы </vt:lpstr>
      <vt:lpstr>Данные за 2015-2016 учебный год 4-е классы. В 2016-2017 учебном году это 5-е классы </vt:lpstr>
      <vt:lpstr>Данные за 2015-2016 учебный год 5-е классы. В 2016-2017  учебном году это 6-е классы </vt:lpstr>
      <vt:lpstr>Данные за 2015-2016 учебный год 6-е классы. В 2016-2017  учебном году это 7-е классы </vt:lpstr>
      <vt:lpstr>Данные за 2015-2016 учебный год 7-е классы. В 2016-2017  учебном году это 8-е классы</vt:lpstr>
      <vt:lpstr>Данные за 2015-2016 учебный год 8-е классы. В 2016-2017  учебном году это 9-е классы</vt:lpstr>
      <vt:lpstr>Данные за 2015-2016 учебный год 9-е классы. В 2016-2017  учебном году это 10-е классы</vt:lpstr>
      <vt:lpstr>Данные за 2015-2016 учебный год 10-е классы. В 2016-2017  учебном году это 11-е классы</vt:lpstr>
      <vt:lpstr>Данные за 2015-2016 учебный год 11-е классы. В 2016-2017  учебном году это 12-е классы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Valentina</dc:creator>
  <cp:lastModifiedBy>User</cp:lastModifiedBy>
  <cp:revision>21</cp:revision>
  <dcterms:created xsi:type="dcterms:W3CDTF">2016-09-07T10:22:39Z</dcterms:created>
  <dcterms:modified xsi:type="dcterms:W3CDTF">2016-09-26T06:41:03Z</dcterms:modified>
</cp:coreProperties>
</file>