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2" r:id="rId3"/>
    <p:sldId id="295" r:id="rId4"/>
    <p:sldId id="291" r:id="rId5"/>
    <p:sldId id="263" r:id="rId6"/>
    <p:sldId id="264" r:id="rId7"/>
    <p:sldId id="293" r:id="rId8"/>
    <p:sldId id="266" r:id="rId9"/>
    <p:sldId id="271" r:id="rId10"/>
    <p:sldId id="276" r:id="rId11"/>
    <p:sldId id="277" r:id="rId12"/>
    <p:sldId id="294" r:id="rId1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27" autoAdjust="0"/>
  </p:normalViewPr>
  <p:slideViewPr>
    <p:cSldViewPr>
      <p:cViewPr>
        <p:scale>
          <a:sx n="100" d="100"/>
          <a:sy n="100" d="100"/>
        </p:scale>
        <p:origin x="-29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2D6048-F037-4F44-B750-00012193A076}" type="datetimeFigureOut">
              <a:rPr lang="lt-LT" smtClean="0"/>
              <a:pPr/>
              <a:t>2017.05.04</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D874D9-AEF3-4325-B383-12118CDC6FC8}" type="slidenum">
              <a:rPr lang="lt-LT" smtClean="0"/>
              <a:pPr/>
              <a:t>‹#›</a:t>
            </a:fld>
            <a:endParaRPr lang="lt-LT"/>
          </a:p>
        </p:txBody>
      </p:sp>
    </p:spTree>
    <p:extLst>
      <p:ext uri="{BB962C8B-B14F-4D97-AF65-F5344CB8AC3E}">
        <p14:creationId xmlns:p14="http://schemas.microsoft.com/office/powerpoint/2010/main" xmlns="" val="76667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E2D14A2F-175B-47E8-AAAB-98ADE8C93E93}" type="slidenum">
              <a:rPr lang="lt-LT" smtClean="0"/>
              <a:pPr/>
              <a:t>1</a:t>
            </a:fld>
            <a:endParaRPr lang="lt-LT"/>
          </a:p>
        </p:txBody>
      </p:sp>
    </p:spTree>
    <p:extLst>
      <p:ext uri="{BB962C8B-B14F-4D97-AF65-F5344CB8AC3E}">
        <p14:creationId xmlns:p14="http://schemas.microsoft.com/office/powerpoint/2010/main" xmlns="" val="522675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E2D14A2F-175B-47E8-AAAB-98ADE8C93E93}" type="slidenum">
              <a:rPr lang="lt-LT" smtClean="0"/>
              <a:pPr/>
              <a:t>5</a:t>
            </a:fld>
            <a:endParaRPr lang="lt-LT"/>
          </a:p>
        </p:txBody>
      </p:sp>
    </p:spTree>
    <p:extLst>
      <p:ext uri="{BB962C8B-B14F-4D97-AF65-F5344CB8AC3E}">
        <p14:creationId xmlns:p14="http://schemas.microsoft.com/office/powerpoint/2010/main" xmlns="" val="627166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E4FE9BC5-0B5E-4025-A0CE-3B488A2C8101}" type="slidenum">
              <a:rPr lang="lt-LT" smtClean="0">
                <a:solidFill>
                  <a:prstClr val="black"/>
                </a:solidFill>
              </a:rPr>
              <a:pPr/>
              <a:t>6</a:t>
            </a:fld>
            <a:endParaRPr lang="lt-LT">
              <a:solidFill>
                <a:prstClr val="black"/>
              </a:solidFill>
            </a:endParaRPr>
          </a:p>
        </p:txBody>
      </p:sp>
    </p:spTree>
    <p:extLst>
      <p:ext uri="{BB962C8B-B14F-4D97-AF65-F5344CB8AC3E}">
        <p14:creationId xmlns:p14="http://schemas.microsoft.com/office/powerpoint/2010/main" xmlns="" val="514293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2D14A2F-175B-47E8-AAAB-98ADE8C93E93}" type="slidenum">
              <a:rPr lang="lt-LT" smtClean="0"/>
              <a:pPr/>
              <a:t>8</a:t>
            </a:fld>
            <a:endParaRPr lang="lt-L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79B9173-3EEB-44FF-BAA6-F8A56CCA8365}" type="slidenum">
              <a:rPr lang="lt-LT" smtClean="0"/>
              <a:pPr/>
              <a:t>9</a:t>
            </a:fld>
            <a:endParaRPr lang="lt-L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F210A0D0-5F0C-44FE-ABF3-93B5DF01EB1D}" type="slidenum">
              <a:rPr lang="lt-LT" smtClean="0"/>
              <a:pPr/>
              <a:t>11</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56D04-A3C8-49D4-B877-B45534FE3A10}" type="datetimeFigureOut">
              <a:rPr lang="lt-LT" smtClean="0"/>
              <a:pPr/>
              <a:t>2017.05.04</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6E2A6-6D93-4997-8D45-933F879E6E5B}"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nec.lt/53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lt-LT" sz="3200" b="1" dirty="0" smtClean="0"/>
              <a:t>Brandos darb</a:t>
            </a:r>
            <a:r>
              <a:rPr lang="en-US" sz="3200" b="1" dirty="0" smtClean="0"/>
              <a:t>o </a:t>
            </a:r>
            <a:r>
              <a:rPr lang="lt-LT" sz="3200" b="1" dirty="0" smtClean="0"/>
              <a:t>pagrindiniai principai</a:t>
            </a:r>
            <a:r>
              <a:rPr lang="en-US" sz="3200" b="1" dirty="0" smtClean="0"/>
              <a:t>, </a:t>
            </a:r>
            <a:br>
              <a:rPr lang="en-US" sz="3200" b="1" dirty="0" smtClean="0"/>
            </a:br>
            <a:r>
              <a:rPr lang="lt-LT" sz="3200" b="1" dirty="0" smtClean="0"/>
              <a:t>aprašo </a:t>
            </a:r>
            <a:r>
              <a:rPr lang="en-US" sz="3200" b="1" dirty="0" err="1" smtClean="0"/>
              <a:t>rengimo</a:t>
            </a:r>
            <a:r>
              <a:rPr lang="en-US" sz="3200" b="1" dirty="0" smtClean="0"/>
              <a:t> </a:t>
            </a:r>
            <a:r>
              <a:rPr lang="en-US" sz="3200" b="1" dirty="0" err="1" smtClean="0"/>
              <a:t>metodin</a:t>
            </a:r>
            <a:r>
              <a:rPr lang="lt-LT" sz="3200" b="1" dirty="0" smtClean="0"/>
              <a:t>ės rekomendacijos</a:t>
            </a:r>
            <a:r>
              <a:rPr lang="en-US" sz="3200" b="1" dirty="0" smtClean="0"/>
              <a:t> </a:t>
            </a:r>
            <a:r>
              <a:rPr lang="lt-LT" sz="3200" b="1" dirty="0" smtClean="0"/>
              <a:t> ir įgyvendinimas</a:t>
            </a:r>
            <a:endParaRPr lang="lt-LT" sz="3200" b="1" dirty="0"/>
          </a:p>
        </p:txBody>
      </p:sp>
      <p:sp>
        <p:nvSpPr>
          <p:cNvPr id="3" name="Subtitle 2"/>
          <p:cNvSpPr>
            <a:spLocks noGrp="1"/>
          </p:cNvSpPr>
          <p:nvPr>
            <p:ph type="subTitle" idx="1"/>
          </p:nvPr>
        </p:nvSpPr>
        <p:spPr>
          <a:xfrm>
            <a:off x="1371600" y="4419600"/>
            <a:ext cx="6400800" cy="1219200"/>
          </a:xfrm>
        </p:spPr>
        <p:txBody>
          <a:bodyPr>
            <a:normAutofit fontScale="25000" lnSpcReduction="20000"/>
          </a:bodyPr>
          <a:lstStyle/>
          <a:p>
            <a:r>
              <a:rPr lang="en-US" sz="5500" dirty="0" err="1" smtClean="0">
                <a:solidFill>
                  <a:schemeClr val="tx1"/>
                </a:solidFill>
              </a:rPr>
              <a:t>Pareng</a:t>
            </a:r>
            <a:r>
              <a:rPr lang="lt-LT" sz="5500" dirty="0" err="1" smtClean="0">
                <a:solidFill>
                  <a:schemeClr val="tx1"/>
                </a:solidFill>
              </a:rPr>
              <a:t>ė vidurinio ugdymo skyriaus vedėja </a:t>
            </a:r>
          </a:p>
          <a:p>
            <a:r>
              <a:rPr lang="lt-LT" sz="5500" dirty="0" err="1" smtClean="0">
                <a:solidFill>
                  <a:schemeClr val="tx1"/>
                </a:solidFill>
              </a:rPr>
              <a:t>Jelena Šepeleva</a:t>
            </a:r>
          </a:p>
          <a:p>
            <a:endParaRPr lang="en-US" sz="5500" dirty="0" err="1" smtClean="0">
              <a:solidFill>
                <a:schemeClr val="tx1"/>
              </a:solidFill>
            </a:endParaRPr>
          </a:p>
          <a:p>
            <a:endParaRPr lang="en-US" sz="3400" dirty="0" smtClean="0">
              <a:solidFill>
                <a:schemeClr val="tx1"/>
              </a:solidFill>
            </a:endParaRPr>
          </a:p>
          <a:p>
            <a:endParaRPr lang="en-US" sz="2400" dirty="0" smtClean="0">
              <a:solidFill>
                <a:schemeClr val="tx1"/>
              </a:solidFill>
            </a:endParaRPr>
          </a:p>
          <a:p>
            <a:r>
              <a:rPr lang="lt-LT" sz="5600" dirty="0" smtClean="0">
                <a:solidFill>
                  <a:schemeClr val="tx1"/>
                </a:solidFill>
              </a:rPr>
              <a:t>2017 01</a:t>
            </a:r>
            <a:r>
              <a:rPr lang="en-US" sz="5600" dirty="0" smtClean="0">
                <a:solidFill>
                  <a:schemeClr val="tx1"/>
                </a:solidFill>
              </a:rPr>
              <a:t> 25</a:t>
            </a:r>
            <a:r>
              <a:rPr lang="lt-LT" sz="5600" dirty="0" smtClean="0">
                <a:solidFill>
                  <a:schemeClr val="tx1"/>
                </a:solidFill>
              </a:rPr>
              <a:t> </a:t>
            </a:r>
          </a:p>
        </p:txBody>
      </p:sp>
      <p:sp>
        <p:nvSpPr>
          <p:cNvPr id="4" name="TextBox 3"/>
          <p:cNvSpPr txBox="1"/>
          <p:nvPr/>
        </p:nvSpPr>
        <p:spPr>
          <a:xfrm>
            <a:off x="2819400" y="990600"/>
            <a:ext cx="5562600" cy="369332"/>
          </a:xfrm>
          <a:prstGeom prst="rect">
            <a:avLst/>
          </a:prstGeom>
          <a:noFill/>
        </p:spPr>
        <p:txBody>
          <a:bodyPr wrap="square" rtlCol="0">
            <a:spAutoFit/>
          </a:bodyPr>
          <a:lstStyle/>
          <a:p>
            <a:r>
              <a:rPr lang="en-US" dirty="0" err="1" smtClean="0"/>
              <a:t>Vilniaus</a:t>
            </a:r>
            <a:r>
              <a:rPr lang="en-US" dirty="0" smtClean="0"/>
              <a:t> </a:t>
            </a:r>
            <a:r>
              <a:rPr lang="en-US" dirty="0" err="1" smtClean="0"/>
              <a:t>Sofijos</a:t>
            </a:r>
            <a:r>
              <a:rPr lang="en-US" dirty="0" smtClean="0"/>
              <a:t> </a:t>
            </a:r>
            <a:r>
              <a:rPr lang="en-US" dirty="0" err="1" smtClean="0"/>
              <a:t>Kovalevskajos</a:t>
            </a:r>
            <a:r>
              <a:rPr lang="en-US" dirty="0" smtClean="0"/>
              <a:t> </a:t>
            </a:r>
            <a:r>
              <a:rPr lang="en-US" dirty="0" err="1" smtClean="0"/>
              <a:t>gimnazija</a:t>
            </a:r>
            <a:endParaRPr lang="en-US" dirty="0"/>
          </a:p>
        </p:txBody>
      </p:sp>
    </p:spTree>
    <p:extLst>
      <p:ext uri="{BB962C8B-B14F-4D97-AF65-F5344CB8AC3E}">
        <p14:creationId xmlns:p14="http://schemas.microsoft.com/office/powerpoint/2010/main" xmlns="" val="790470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4525963"/>
          </a:xfrm>
        </p:spPr>
        <p:txBody>
          <a:bodyPr>
            <a:normAutofit fontScale="92500" lnSpcReduction="10000"/>
          </a:bodyPr>
          <a:lstStyle/>
          <a:p>
            <a:pPr marL="0" indent="0">
              <a:buNone/>
            </a:pPr>
            <a:r>
              <a:rPr lang="lt-LT" sz="2400" b="1" dirty="0" smtClean="0">
                <a:solidFill>
                  <a:srgbClr val="FF0000"/>
                </a:solidFill>
              </a:rPr>
              <a:t>Brandos darbo tikslas</a:t>
            </a:r>
          </a:p>
          <a:p>
            <a:pPr marL="0" indent="0">
              <a:lnSpc>
                <a:spcPct val="120000"/>
              </a:lnSpc>
              <a:spcBef>
                <a:spcPts val="0"/>
              </a:spcBef>
              <a:buNone/>
            </a:pPr>
            <a:r>
              <a:rPr lang="lt-LT" sz="2400" dirty="0" smtClean="0"/>
              <a:t>Ugdyti(-is), patikrinti ir įvertinti mokinio pasirinkto dalyko ar ugdymo srities </a:t>
            </a:r>
            <a:r>
              <a:rPr lang="lt-LT" sz="2400" b="1" dirty="0" smtClean="0"/>
              <a:t>kompetencijas</a:t>
            </a:r>
            <a:r>
              <a:rPr lang="lt-LT" sz="2400" dirty="0" smtClean="0"/>
              <a:t>, įgytas mokantis pagal vidurinio ugdymo programą.</a:t>
            </a:r>
          </a:p>
          <a:p>
            <a:pPr marL="0" indent="0">
              <a:lnSpc>
                <a:spcPct val="120000"/>
              </a:lnSpc>
              <a:spcBef>
                <a:spcPts val="0"/>
              </a:spcBef>
              <a:buNone/>
            </a:pPr>
            <a:endParaRPr lang="lt-LT" sz="2400" dirty="0" smtClean="0"/>
          </a:p>
          <a:p>
            <a:pPr marL="0" indent="0">
              <a:buNone/>
            </a:pPr>
            <a:r>
              <a:rPr lang="lt-LT" sz="2500" b="1" dirty="0" smtClean="0">
                <a:solidFill>
                  <a:srgbClr val="FF0000"/>
                </a:solidFill>
              </a:rPr>
              <a:t>Brandos darbo uždaviniai:</a:t>
            </a:r>
          </a:p>
          <a:p>
            <a:pPr>
              <a:lnSpc>
                <a:spcPct val="120000"/>
              </a:lnSpc>
              <a:spcBef>
                <a:spcPts val="0"/>
              </a:spcBef>
            </a:pPr>
            <a:r>
              <a:rPr lang="lt-LT" sz="2400" dirty="0" smtClean="0"/>
              <a:t>Sudaryti mokiniui galimybę laisvai pasirinkti geriausiai jo gebėjimus, poreikius ir interesus atitinkančią brandos darbo idėją (problemą, objektą, sumanymą), savarankiškai tyrinėti, analizuoti, sukurti ir pristatyti savo veiklos rezultatus;</a:t>
            </a:r>
          </a:p>
          <a:p>
            <a:pPr>
              <a:lnSpc>
                <a:spcPct val="120000"/>
              </a:lnSpc>
              <a:spcBef>
                <a:spcPts val="0"/>
              </a:spcBef>
            </a:pPr>
            <a:r>
              <a:rPr lang="lt-LT" sz="2400" dirty="0" smtClean="0"/>
              <a:t>Suteikti informacijos mokiniui, planuojant tolesnį mokymąsi ir profesinę karjerą.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U</a:t>
            </a:r>
            <a:r>
              <a:rPr lang="lt-LT" sz="2800" b="1" dirty="0" err="1" smtClean="0"/>
              <a:t>gdymo</a:t>
            </a:r>
            <a:r>
              <a:rPr lang="lt-LT" sz="2800" b="1" dirty="0" smtClean="0"/>
              <a:t>  </a:t>
            </a:r>
            <a:r>
              <a:rPr lang="lt-LT" sz="2800" b="1" dirty="0" err="1" smtClean="0"/>
              <a:t>kompetencij</a:t>
            </a:r>
            <a:r>
              <a:rPr lang="en-US" sz="2800" b="1" dirty="0" smtClean="0"/>
              <a:t>o</a:t>
            </a:r>
            <a:r>
              <a:rPr lang="lt-LT" sz="2800" b="1" dirty="0" smtClean="0"/>
              <a:t>s</a:t>
            </a:r>
            <a:endParaRPr lang="en-US" sz="2800" dirty="0"/>
          </a:p>
        </p:txBody>
      </p:sp>
      <p:sp>
        <p:nvSpPr>
          <p:cNvPr id="3" name="Content Placeholder 2"/>
          <p:cNvSpPr>
            <a:spLocks noGrp="1"/>
          </p:cNvSpPr>
          <p:nvPr>
            <p:ph idx="1"/>
          </p:nvPr>
        </p:nvSpPr>
        <p:spPr/>
        <p:txBody>
          <a:bodyPr>
            <a:normAutofit fontScale="47500" lnSpcReduction="20000"/>
          </a:bodyPr>
          <a:lstStyle/>
          <a:p>
            <a:pPr lvl="1"/>
            <a:r>
              <a:rPr lang="lt-LT" sz="3800" b="1" dirty="0" smtClean="0">
                <a:solidFill>
                  <a:srgbClr val="FF0000"/>
                </a:solidFill>
              </a:rPr>
              <a:t>mokėjimo mokytis </a:t>
            </a:r>
            <a:r>
              <a:rPr lang="lt-LT" sz="3800" dirty="0" smtClean="0"/>
              <a:t>(atsakomybę už savo mokymąsi, gebėjimą rinktis ir taikyti tinkamas mokymosi strategijas (būdus), planuoti mokymąsi, save motyvuoti);</a:t>
            </a:r>
          </a:p>
          <a:p>
            <a:pPr lvl="1"/>
            <a:r>
              <a:rPr lang="lt-LT" sz="3800" b="1" dirty="0" smtClean="0">
                <a:solidFill>
                  <a:srgbClr val="FF0000"/>
                </a:solidFill>
              </a:rPr>
              <a:t>komunikavimo</a:t>
            </a:r>
            <a:r>
              <a:rPr lang="lt-LT" sz="3800" dirty="0" smtClean="0"/>
              <a:t> (gebėjimą pasirinkti priemones ir būdus informacijai rasti ir perteikti, veiksmingai komunikuoti kalbinėmis ir nekalbinėmis priemonėmis);</a:t>
            </a:r>
          </a:p>
          <a:p>
            <a:pPr lvl="1"/>
            <a:r>
              <a:rPr lang="lt-LT" sz="3800" b="1" dirty="0" smtClean="0">
                <a:solidFill>
                  <a:srgbClr val="FF0000"/>
                </a:solidFill>
              </a:rPr>
              <a:t>pažinimo</a:t>
            </a:r>
            <a:r>
              <a:rPr lang="lt-LT" sz="3800" dirty="0" smtClean="0"/>
              <a:t> (gebėjimą įvardyti problemą, numatyti jos sprendimo etapus ir nuosekliai veikti, kritiškai mąstyti, daryti pagrįstas išvadas);</a:t>
            </a:r>
          </a:p>
          <a:p>
            <a:pPr lvl="1"/>
            <a:r>
              <a:rPr lang="lt-LT" sz="3800" b="1" dirty="0" smtClean="0">
                <a:solidFill>
                  <a:srgbClr val="FF0000"/>
                </a:solidFill>
              </a:rPr>
              <a:t>asmeninę</a:t>
            </a:r>
            <a:r>
              <a:rPr lang="lt-LT" sz="3800" dirty="0" smtClean="0"/>
              <a:t> (darbą atlikti sąžiningai, gerbti autorių teises, gerbti ir toleruoti kitus, valdyti emocijas ir jausmus); </a:t>
            </a:r>
          </a:p>
          <a:p>
            <a:pPr lvl="1"/>
            <a:r>
              <a:rPr lang="lt-LT" sz="3800" b="1" dirty="0" smtClean="0">
                <a:solidFill>
                  <a:srgbClr val="FF0000"/>
                </a:solidFill>
              </a:rPr>
              <a:t>socialinę pilietinę </a:t>
            </a:r>
            <a:r>
              <a:rPr lang="lt-LT" sz="3800" dirty="0" smtClean="0"/>
              <a:t>(rūpinasi kitų ir aplinkos saugumu); </a:t>
            </a:r>
          </a:p>
          <a:p>
            <a:pPr lvl="1"/>
            <a:r>
              <a:rPr lang="lt-LT" sz="3800" b="1" dirty="0" smtClean="0">
                <a:solidFill>
                  <a:srgbClr val="FF0000"/>
                </a:solidFill>
              </a:rPr>
              <a:t>iniciatyvumo ir kūrybingumo </a:t>
            </a:r>
            <a:r>
              <a:rPr lang="lt-LT" sz="3800" dirty="0" smtClean="0"/>
              <a:t>(kūrybingai, nestandartiškai mąstyti ir veikti, kelti idėjas, gebėti jomis pasinaudoti);</a:t>
            </a:r>
          </a:p>
          <a:p>
            <a:pPr lvl="1"/>
            <a:r>
              <a:rPr lang="lt-LT" sz="3800" b="1" dirty="0" smtClean="0">
                <a:solidFill>
                  <a:srgbClr val="FF0000"/>
                </a:solidFill>
              </a:rPr>
              <a:t>kultūrinę</a:t>
            </a:r>
            <a:r>
              <a:rPr lang="lt-LT" sz="3800" dirty="0" smtClean="0"/>
              <a:t> (atsakingai ir kūrybingai dalyvauti kultūros procesuose, puoselėti kultūros paveldą).</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2400" b="1" dirty="0" smtClean="0"/>
              <a:t>Brandos darbas.</a:t>
            </a:r>
            <a:r>
              <a:rPr lang="lt-LT" sz="2400" dirty="0" smtClean="0"/>
              <a:t/>
            </a:r>
            <a:br>
              <a:rPr lang="lt-LT" sz="2400" dirty="0" smtClean="0"/>
            </a:br>
            <a:r>
              <a:rPr lang="lt-LT" sz="2400" dirty="0" smtClean="0"/>
              <a:t> Kur ieškoti informacijos?</a:t>
            </a:r>
            <a:endParaRPr lang="en-US" sz="2400" dirty="0"/>
          </a:p>
        </p:txBody>
      </p:sp>
      <p:sp>
        <p:nvSpPr>
          <p:cNvPr id="4" name="Content Placeholder 2"/>
          <p:cNvSpPr>
            <a:spLocks noGrp="1"/>
          </p:cNvSpPr>
          <p:nvPr>
            <p:ph idx="1"/>
          </p:nvPr>
        </p:nvSpPr>
        <p:spPr/>
        <p:txBody>
          <a:bodyPr>
            <a:normAutofit fontScale="70000" lnSpcReduction="20000"/>
          </a:bodyPr>
          <a:lstStyle/>
          <a:p>
            <a:pPr marL="0" indent="0" algn="ctr">
              <a:buNone/>
            </a:pPr>
            <a:r>
              <a:rPr lang="lt-LT" sz="2400" dirty="0" smtClean="0"/>
              <a:t>NEC tinklalapyje:</a:t>
            </a:r>
          </a:p>
          <a:p>
            <a:pPr marL="0" indent="0" algn="ctr">
              <a:buNone/>
            </a:pPr>
            <a:r>
              <a:rPr lang="lt-LT" sz="2400" dirty="0">
                <a:hlinkClick r:id="rId2"/>
              </a:rPr>
              <a:t>http://</a:t>
            </a:r>
            <a:r>
              <a:rPr lang="lt-LT" sz="2400" dirty="0" smtClean="0">
                <a:hlinkClick r:id="rId2"/>
              </a:rPr>
              <a:t>www.nec.lt/532</a:t>
            </a:r>
            <a:endParaRPr lang="lt-LT" sz="2400" dirty="0" smtClean="0"/>
          </a:p>
          <a:p>
            <a:pPr marL="0" indent="0" algn="ctr">
              <a:buNone/>
            </a:pPr>
            <a:endParaRPr lang="lt-LT" sz="2400" dirty="0" smtClean="0"/>
          </a:p>
          <a:p>
            <a:pPr>
              <a:buNone/>
            </a:pPr>
            <a:r>
              <a:rPr lang="lt-LT" sz="2400" b="1" dirty="0" smtClean="0">
                <a:solidFill>
                  <a:prstClr val="black"/>
                </a:solidFill>
              </a:rPr>
              <a:t>      Neprivalomas.</a:t>
            </a:r>
          </a:p>
          <a:p>
            <a:r>
              <a:rPr lang="lt-LT" sz="2400" dirty="0" smtClean="0">
                <a:solidFill>
                  <a:prstClr val="black"/>
                </a:solidFill>
              </a:rPr>
              <a:t>Prilyginamas </a:t>
            </a:r>
            <a:r>
              <a:rPr lang="lt-LT" sz="2400" b="1" dirty="0" smtClean="0">
                <a:solidFill>
                  <a:prstClr val="black"/>
                </a:solidFill>
              </a:rPr>
              <a:t>mokykliniam </a:t>
            </a:r>
            <a:r>
              <a:rPr lang="lt-LT" sz="2400" dirty="0" smtClean="0">
                <a:solidFill>
                  <a:prstClr val="black"/>
                </a:solidFill>
              </a:rPr>
              <a:t>brandos egzaminui, atlikus brandos darbą ir išlaikius lietuvių kalbos ir literatūros brandos egzaminą, mokinys gali gauti brandos atestatą.</a:t>
            </a:r>
          </a:p>
          <a:p>
            <a:r>
              <a:rPr lang="lt-LT" sz="2400" dirty="0" smtClean="0">
                <a:solidFill>
                  <a:srgbClr val="0070C0"/>
                </a:solidFill>
              </a:rPr>
              <a:t>Brandos darbas negali pakeisti lietuvių kalbos ir literatūros egzamino, bet mokinys gali laikyti egzaminą ir rengti brandos darbą iš lietuvių kalbos. </a:t>
            </a:r>
          </a:p>
          <a:p>
            <a:r>
              <a:rPr lang="lt-LT" sz="2400" dirty="0" smtClean="0">
                <a:solidFill>
                  <a:srgbClr val="0070C0"/>
                </a:solidFill>
              </a:rPr>
              <a:t>Brandos darbo įvertinimas iš bet kurio dalyko nėra prilyginamas ir konvertuojamas į dalyko VBE įvertinimą.  </a:t>
            </a:r>
          </a:p>
          <a:p>
            <a:endParaRPr lang="lt-LT" sz="2400" dirty="0" smtClean="0">
              <a:solidFill>
                <a:srgbClr val="0070C0"/>
              </a:solidFill>
            </a:endParaRPr>
          </a:p>
          <a:p>
            <a:r>
              <a:rPr lang="lt-LT" sz="2400" dirty="0" smtClean="0"/>
              <a:t>Įgyvendinimas prasideda 2017–2018 mokslo metais: </a:t>
            </a:r>
          </a:p>
          <a:p>
            <a:pPr>
              <a:buNone/>
            </a:pPr>
            <a:r>
              <a:rPr lang="lt-LT" sz="2400" dirty="0" smtClean="0"/>
              <a:t>      </a:t>
            </a:r>
            <a:r>
              <a:rPr lang="lt-LT" sz="2400" u="sng" dirty="0" smtClean="0">
                <a:hlinkClick r:id="rId2"/>
              </a:rPr>
              <a:t>vasara (?)/rugsėjo 18 – spalio 16 d.</a:t>
            </a:r>
          </a:p>
          <a:p>
            <a:r>
              <a:rPr lang="lt-LT" sz="2400" dirty="0" smtClean="0"/>
              <a:t>2018 metų Geriausiųjų eilės sudarymo Tvarkos apraše – kai pirmojo arba antrojo dalyko brandos darbo įvertinimas ne žemesnis nei 9 skiriama 0,25 balo</a:t>
            </a:r>
          </a:p>
          <a:p>
            <a:endParaRPr lang="lt-LT" sz="2400" dirty="0" smtClean="0"/>
          </a:p>
          <a:p>
            <a:pPr>
              <a:buNone/>
            </a:pPr>
            <a:r>
              <a:rPr lang="lt-LT" sz="2400" b="1" dirty="0" smtClean="0">
                <a:solidFill>
                  <a:prstClr val="black"/>
                </a:solidFill>
              </a:rPr>
              <a:t>      </a:t>
            </a:r>
            <a:endParaRPr lang="lt-LT" sz="2400" dirty="0" smtClean="0"/>
          </a:p>
          <a:p>
            <a:pPr marL="0" indent="0">
              <a:buNone/>
            </a:pPr>
            <a:endParaRPr lang="lt-LT"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lt-LT" dirty="0" smtClean="0"/>
              <a:t/>
            </a:r>
            <a:br>
              <a:rPr lang="lt-LT" dirty="0" smtClean="0"/>
            </a:br>
            <a:r>
              <a:rPr lang="lt-LT" dirty="0" smtClean="0"/>
              <a:t>Brandos </a:t>
            </a:r>
            <a:r>
              <a:rPr lang="lt-LT" dirty="0"/>
              <a:t>darbo </a:t>
            </a:r>
            <a:r>
              <a:rPr lang="lt-LT" dirty="0" smtClean="0"/>
              <a:t>programa</a:t>
            </a:r>
            <a:br>
              <a:rPr lang="lt-LT" dirty="0" smtClean="0"/>
            </a:br>
            <a:r>
              <a:rPr lang="lt-LT" dirty="0" smtClean="0"/>
              <a:t>ir vykdymo instrukcija</a:t>
            </a:r>
            <a:r>
              <a:rPr lang="lt-LT" dirty="0"/>
              <a:t/>
            </a:r>
            <a:br>
              <a:rPr lang="lt-LT" dirty="0"/>
            </a:br>
            <a:endParaRPr lang="lt-LT" dirty="0"/>
          </a:p>
        </p:txBody>
      </p:sp>
    </p:spTree>
    <p:extLst>
      <p:ext uri="{BB962C8B-B14F-4D97-AF65-F5344CB8AC3E}">
        <p14:creationId xmlns:p14="http://schemas.microsoft.com/office/powerpoint/2010/main" xmlns="" val="2857022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lt-LT" dirty="0"/>
              <a:t>Brandos darbo pagrindinės idėjos</a:t>
            </a:r>
          </a:p>
        </p:txBody>
      </p:sp>
      <p:sp>
        <p:nvSpPr>
          <p:cNvPr id="3" name="Content Placeholder 2"/>
          <p:cNvSpPr>
            <a:spLocks noGrp="1"/>
          </p:cNvSpPr>
          <p:nvPr>
            <p:ph sz="half" idx="1"/>
          </p:nvPr>
        </p:nvSpPr>
        <p:spPr>
          <a:xfrm>
            <a:off x="251520" y="1340768"/>
            <a:ext cx="3672408" cy="5112568"/>
          </a:xfrm>
          <a:solidFill>
            <a:schemeClr val="bg1">
              <a:lumMod val="95000"/>
            </a:schemeClr>
          </a:solidFill>
        </p:spPr>
        <p:txBody>
          <a:bodyPr>
            <a:noAutofit/>
          </a:bodyPr>
          <a:lstStyle/>
          <a:p>
            <a:r>
              <a:rPr lang="lt-LT" sz="2000" b="1" dirty="0"/>
              <a:t>Mokinys renkasi pats </a:t>
            </a:r>
            <a:r>
              <a:rPr lang="lt-LT" sz="2000" dirty="0"/>
              <a:t>– mokomąjį dalyką, kryptį, idėją ir jos įgyvendinimo strategiją;</a:t>
            </a:r>
          </a:p>
          <a:p>
            <a:r>
              <a:rPr lang="lt-LT" sz="2000" b="1" dirty="0"/>
              <a:t>Mokinys rengia brandos darbą ugdymo procese </a:t>
            </a:r>
            <a:r>
              <a:rPr lang="lt-LT" sz="2000" dirty="0"/>
              <a:t>– pažįstamoje aplinkoje, pats planuodamas laiką ir organizuodamas savo veiklas, prisiimdamas atsakomybę už siekiamą rezultatą;</a:t>
            </a:r>
          </a:p>
          <a:p>
            <a:r>
              <a:rPr lang="lt-LT" sz="2000" dirty="0"/>
              <a:t>Brandos darbo </a:t>
            </a:r>
            <a:r>
              <a:rPr lang="lt-LT" sz="2000" b="1" dirty="0"/>
              <a:t>rengimo ir vertinimo procese numatyti saugikliai</a:t>
            </a:r>
            <a:r>
              <a:rPr lang="lt-LT" sz="2000" dirty="0"/>
              <a:t>, kurie turi užtikrinti vertinimo patikimumą ir kokybę.</a:t>
            </a:r>
          </a:p>
          <a:p>
            <a:endParaRPr lang="lt-LT" sz="1800" dirty="0"/>
          </a:p>
        </p:txBody>
      </p:sp>
      <p:sp>
        <p:nvSpPr>
          <p:cNvPr id="4" name="Content Placeholder 3"/>
          <p:cNvSpPr>
            <a:spLocks noGrp="1"/>
          </p:cNvSpPr>
          <p:nvPr>
            <p:ph sz="half" idx="2"/>
          </p:nvPr>
        </p:nvSpPr>
        <p:spPr>
          <a:xfrm>
            <a:off x="5364088" y="1196752"/>
            <a:ext cx="3322712" cy="5328592"/>
          </a:xfrm>
          <a:solidFill>
            <a:schemeClr val="tx2">
              <a:lumMod val="20000"/>
              <a:lumOff val="80000"/>
            </a:schemeClr>
          </a:solidFill>
        </p:spPr>
        <p:txBody>
          <a:bodyPr>
            <a:normAutofit fontScale="25000" lnSpcReduction="20000"/>
          </a:bodyPr>
          <a:lstStyle/>
          <a:p>
            <a:pPr marL="0" indent="0">
              <a:buNone/>
            </a:pPr>
            <a:endParaRPr lang="lt-LT" dirty="0" smtClean="0"/>
          </a:p>
          <a:p>
            <a:pPr marL="0" indent="0">
              <a:buNone/>
            </a:pPr>
            <a:r>
              <a:rPr lang="lt-LT" sz="10400" dirty="0" smtClean="0"/>
              <a:t>Kūrybingas</a:t>
            </a:r>
            <a:r>
              <a:rPr lang="lt-LT" sz="10400" dirty="0"/>
              <a:t>, atsakingas, motyvuotas, planuojantis, veiksmingai komunikuojantis, sąžiningas, kritiškai mąstantis, keliantis probleminius klausimus, konstruktyviai sprendžiantis problemas, įsivertinantis, siekiantis įgyti žinių ir taikantis problemų sprendimo strategijas</a:t>
            </a:r>
            <a:r>
              <a:rPr lang="lt-LT" sz="10400" dirty="0" smtClean="0"/>
              <a:t>.</a:t>
            </a:r>
            <a:endParaRPr lang="lt-LT" sz="10400" dirty="0"/>
          </a:p>
        </p:txBody>
      </p:sp>
      <p:sp>
        <p:nvSpPr>
          <p:cNvPr id="5" name="Right Arrow 4"/>
          <p:cNvSpPr/>
          <p:nvPr/>
        </p:nvSpPr>
        <p:spPr>
          <a:xfrm>
            <a:off x="4143947" y="3364549"/>
            <a:ext cx="978408"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6" name="Right Arrow 5"/>
          <p:cNvSpPr/>
          <p:nvPr/>
        </p:nvSpPr>
        <p:spPr>
          <a:xfrm>
            <a:off x="4174175" y="4556526"/>
            <a:ext cx="978408"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7" name="Right Arrow 6"/>
          <p:cNvSpPr/>
          <p:nvPr/>
        </p:nvSpPr>
        <p:spPr>
          <a:xfrm>
            <a:off x="4139952" y="2132856"/>
            <a:ext cx="978408"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00392" y="3074254"/>
            <a:ext cx="872243" cy="15498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435174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2800" dirty="0" smtClean="0"/>
              <a:t>Brandos darbo </a:t>
            </a:r>
            <a:r>
              <a:rPr lang="lt-LT" sz="2800" b="1" dirty="0" smtClean="0"/>
              <a:t>tyrimas</a:t>
            </a:r>
            <a:r>
              <a:rPr lang="lt-LT" sz="2800" dirty="0" smtClean="0"/>
              <a:t> gali būti teorinis arba praktinis (taikomojo pobūdžio)</a:t>
            </a:r>
            <a:endParaRPr lang="en-US" sz="2800" dirty="0"/>
          </a:p>
        </p:txBody>
      </p:sp>
      <p:sp>
        <p:nvSpPr>
          <p:cNvPr id="5" name="TextBox 4"/>
          <p:cNvSpPr txBox="1"/>
          <p:nvPr/>
        </p:nvSpPr>
        <p:spPr>
          <a:xfrm>
            <a:off x="457200" y="1676400"/>
            <a:ext cx="8153400" cy="3416320"/>
          </a:xfrm>
          <a:prstGeom prst="rect">
            <a:avLst/>
          </a:prstGeom>
          <a:noFill/>
        </p:spPr>
        <p:txBody>
          <a:bodyPr wrap="square" rtlCol="0">
            <a:spAutoFit/>
          </a:bodyPr>
          <a:lstStyle/>
          <a:p>
            <a:r>
              <a:rPr lang="lt-LT" b="1" dirty="0" smtClean="0">
                <a:solidFill>
                  <a:srgbClr val="0070C0"/>
                </a:solidFill>
              </a:rPr>
              <a:t>Teorinis tyrimas </a:t>
            </a:r>
            <a:r>
              <a:rPr lang="lt-LT" dirty="0" smtClean="0"/>
              <a:t>pagrįstas šaltinių analize – mokinys atsirenka temą ir tyrimo problemą atskleidžiančius šaltinius, juos analizuoja, lygina ir apibendrina. </a:t>
            </a:r>
          </a:p>
          <a:p>
            <a:endParaRPr lang="lt-LT" dirty="0" smtClean="0"/>
          </a:p>
          <a:p>
            <a:r>
              <a:rPr lang="lt-LT" dirty="0" smtClean="0">
                <a:solidFill>
                  <a:schemeClr val="accent6">
                    <a:lumMod val="75000"/>
                  </a:schemeClr>
                </a:solidFill>
              </a:rPr>
              <a:t>Praktiniame (taikomojo pobūdžio) </a:t>
            </a:r>
            <a:r>
              <a:rPr lang="lt-LT" dirty="0" smtClean="0"/>
              <a:t>tyrime mokinys pateikia tiriamos problemos teorinę analizę, pristato empirinių duomenų rinkimo metodą, surenka ir išanalizuoja empirinius duomenis. Pagrindiniai empirinių duomenų rinkimo metodai: </a:t>
            </a:r>
            <a:r>
              <a:rPr lang="lt-LT" i="1" dirty="0" smtClean="0">
                <a:solidFill>
                  <a:srgbClr val="0070C0"/>
                </a:solidFill>
              </a:rPr>
              <a:t>stebėjimas, eksperimentas ir apklausa.</a:t>
            </a:r>
          </a:p>
          <a:p>
            <a:endParaRPr lang="lt-LT" dirty="0" smtClean="0"/>
          </a:p>
          <a:p>
            <a:endParaRPr lang="lt-LT" dirty="0" smtClean="0"/>
          </a:p>
          <a:p>
            <a:endParaRPr lang="lt-LT" dirty="0" smtClean="0"/>
          </a:p>
          <a:p>
            <a:endParaRPr lang="lt-LT"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3810000"/>
          </a:xfrm>
        </p:spPr>
        <p:txBody>
          <a:bodyPr>
            <a:normAutofit fontScale="92500" lnSpcReduction="20000"/>
          </a:bodyPr>
          <a:lstStyle/>
          <a:p>
            <a:r>
              <a:rPr lang="lt-LT" sz="2400" dirty="0" smtClean="0"/>
              <a:t>    </a:t>
            </a:r>
            <a:r>
              <a:rPr lang="lt-LT" sz="1800" dirty="0" smtClean="0"/>
              <a:t>Brandos darbas – vidurinio ugdymo programos baigiamosios klasės mokinio (kelių mokinių) ilgalaikis darbas, </a:t>
            </a:r>
            <a:r>
              <a:rPr lang="lt-LT" sz="1800" b="1" dirty="0" smtClean="0"/>
              <a:t>rengiamas ugdymo procese</a:t>
            </a:r>
            <a:r>
              <a:rPr lang="lt-LT" sz="1800" dirty="0" smtClean="0"/>
              <a:t>.</a:t>
            </a:r>
          </a:p>
          <a:p>
            <a:pPr>
              <a:buNone/>
            </a:pPr>
            <a:r>
              <a:rPr lang="lt-LT" sz="1800" dirty="0" smtClean="0"/>
              <a:t>   </a:t>
            </a:r>
          </a:p>
          <a:p>
            <a:r>
              <a:rPr lang="lt-LT" sz="1800" dirty="0" smtClean="0"/>
              <a:t>    Brandos darbą galima rengti </a:t>
            </a:r>
            <a:r>
              <a:rPr lang="lt-LT" sz="1800" b="1" dirty="0" smtClean="0"/>
              <a:t>iš visų individualaus ugdymo plano vidurinio ugdymo programos dalykų.</a:t>
            </a:r>
          </a:p>
          <a:p>
            <a:pPr>
              <a:buNone/>
            </a:pPr>
            <a:endParaRPr lang="lt-LT" sz="1800" dirty="0" smtClean="0"/>
          </a:p>
          <a:p>
            <a:r>
              <a:rPr lang="lt-LT" sz="1800" dirty="0" smtClean="0"/>
              <a:t>    Pagal veiklos pobūdį brandos darbo metu gali būti atliekamas tyrimas ar kuriamas produktas, pavyzdžiui, istorijos šaltinių analizė, gamtamoksliniai tyrimai, duomenų bazės kūrimas </a:t>
            </a:r>
            <a:r>
              <a:rPr lang="lt-LT" sz="1800" b="1" dirty="0" smtClean="0"/>
              <a:t>ir pan</a:t>
            </a:r>
            <a:r>
              <a:rPr lang="lt-LT" sz="1800" dirty="0" smtClean="0"/>
              <a:t>. Jei mokinys atlieka tyrimą, tuomet jo aprašymas laikomas brandos darbo aprašu. Kuriant produktą papildomai rengiamas </a:t>
            </a:r>
            <a:r>
              <a:rPr lang="lt-LT" sz="1800" b="1" dirty="0" smtClean="0"/>
              <a:t>brandos darbo aprašas. </a:t>
            </a:r>
          </a:p>
          <a:p>
            <a:pPr>
              <a:buNone/>
            </a:pPr>
            <a:endParaRPr lang="lt-LT" sz="1800" b="1" dirty="0" smtClean="0"/>
          </a:p>
          <a:p>
            <a:r>
              <a:rPr lang="lt-LT" sz="1800" dirty="0" smtClean="0"/>
              <a:t>Brandos darbui įgyvendinti mokykla gali pasitelkti mokslo ir studijų institucijas, profesinio mokymo įstaigas, kitas įmones, įstaigas, organizacijas.</a:t>
            </a:r>
          </a:p>
          <a:p>
            <a:endParaRPr lang="lt-LT" sz="1800" dirty="0" smtClean="0"/>
          </a:p>
          <a:p>
            <a:r>
              <a:rPr lang="lt-LT" sz="1800" b="1" dirty="0" smtClean="0"/>
              <a:t>Gali būti rengiamas ir integruotas brandos darbas.</a:t>
            </a:r>
          </a:p>
          <a:p>
            <a:endParaRPr lang="lt-LT" sz="1800" b="1" dirty="0" smtClean="0"/>
          </a:p>
          <a:p>
            <a:endParaRPr lang="lt-LT" sz="1800" b="1" dirty="0" smtClean="0"/>
          </a:p>
          <a:p>
            <a:endParaRPr lang="en-US" sz="1800" b="1" dirty="0" smtClean="0"/>
          </a:p>
          <a:p>
            <a:pPr>
              <a:buNone/>
            </a:pPr>
            <a:endParaRPr lang="lt-LT" sz="1800" dirty="0" smtClean="0"/>
          </a:p>
          <a:p>
            <a:pPr>
              <a:buNone/>
            </a:pPr>
            <a:endParaRPr lang="lt-LT" sz="2400" dirty="0" smtClean="0">
              <a:solidFill>
                <a:srgbClr val="0070C0"/>
              </a:solidFill>
            </a:endParaRPr>
          </a:p>
        </p:txBody>
      </p:sp>
      <p:sp>
        <p:nvSpPr>
          <p:cNvPr id="5" name="Content Placeholder 2"/>
          <p:cNvSpPr txBox="1">
            <a:spLocks/>
          </p:cNvSpPr>
          <p:nvPr/>
        </p:nvSpPr>
        <p:spPr>
          <a:xfrm>
            <a:off x="685800" y="4553744"/>
            <a:ext cx="8640960" cy="230425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2000" b="0" i="1" u="none" strike="noStrike" kern="1200" cap="none" spc="0" normalizeH="0" baseline="0" noProof="0" dirty="0" smtClean="0">
                <a:ln>
                  <a:noFill/>
                </a:ln>
                <a:solidFill>
                  <a:srgbClr val="0070C0"/>
                </a:solidFill>
                <a:effectLst/>
                <a:uLnTx/>
                <a:uFillTx/>
                <a:latin typeface="+mn-lt"/>
                <a:ea typeface="+mn-ea"/>
                <a:cs typeface="+mn-cs"/>
              </a:rPr>
              <a:t>Pavyzdžiai: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lt-LT" sz="2000" b="0" i="0" u="none" strike="noStrike" kern="1200" cap="none" spc="0" normalizeH="0" baseline="0" noProof="0" dirty="0" smtClean="0">
                <a:ln>
                  <a:noFill/>
                </a:ln>
                <a:solidFill>
                  <a:srgbClr val="0070C0"/>
                </a:solidFill>
                <a:effectLst/>
                <a:uLnTx/>
                <a:uFillTx/>
                <a:latin typeface="+mn-lt"/>
                <a:ea typeface="+mn-ea"/>
                <a:cs typeface="+mn-cs"/>
              </a:rPr>
              <a:t>Lito – nacionalinės valiutos – įvedimo aktualumas nepriklausomybei (istorija+ekonomika)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lt-LT" sz="2000" b="0" i="0" u="none" strike="noStrike" kern="1200" cap="none" spc="0" normalizeH="0" baseline="0" noProof="0" dirty="0" smtClean="0">
                <a:ln>
                  <a:noFill/>
                </a:ln>
                <a:solidFill>
                  <a:srgbClr val="0070C0"/>
                </a:solidFill>
                <a:effectLst/>
                <a:uLnTx/>
                <a:uFillTx/>
                <a:latin typeface="+mn-lt"/>
                <a:ea typeface="+mn-ea"/>
                <a:cs typeface="+mn-cs"/>
              </a:rPr>
              <a:t>Matematikos taikymas dirbant skaičiuokle MS Excel (IT+matematika)</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1809991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normAutofit/>
          </a:bodyPr>
          <a:lstStyle/>
          <a:p>
            <a:pPr algn="l"/>
            <a:r>
              <a:rPr lang="lt-LT" sz="1900" b="1" dirty="0" smtClean="0">
                <a:latin typeface="+mn-lt"/>
                <a:ea typeface="+mn-ea"/>
                <a:cs typeface="+mn-cs"/>
              </a:rPr>
              <a:t>Brandos darbo vadovas </a:t>
            </a:r>
            <a:r>
              <a:rPr lang="lt-LT" sz="1900" dirty="0" smtClean="0">
                <a:latin typeface="+mn-lt"/>
                <a:ea typeface="+mn-ea"/>
                <a:cs typeface="+mn-cs"/>
              </a:rPr>
              <a:t>privalo supažindinti mokinius su brandos darbo vykdymo ir vertinimo reikalavimais. Prižiūri, stebi, analizuoja, fiksuoja ir vertina mokinio brandos darbo rengimo eigą, konsultuoja ir padeda mokiniui, užpildo brandos darbo vadovo vertinimo lapą ir jį pateikia Brandos darbo vertinimo komisijai.</a:t>
            </a:r>
            <a:endParaRPr lang="lt-LT" sz="1900" dirty="0">
              <a:latin typeface="+mn-lt"/>
              <a:ea typeface="+mn-ea"/>
              <a:cs typeface="+mn-cs"/>
            </a:endParaRPr>
          </a:p>
        </p:txBody>
      </p:sp>
      <p:sp>
        <p:nvSpPr>
          <p:cNvPr id="3" name="Content Placeholder 2"/>
          <p:cNvSpPr>
            <a:spLocks noGrp="1"/>
          </p:cNvSpPr>
          <p:nvPr>
            <p:ph idx="1"/>
          </p:nvPr>
        </p:nvSpPr>
        <p:spPr>
          <a:xfrm>
            <a:off x="457200" y="2420888"/>
            <a:ext cx="8229600" cy="3705275"/>
          </a:xfrm>
        </p:spPr>
        <p:txBody>
          <a:bodyPr>
            <a:normAutofit lnSpcReduction="10000"/>
          </a:bodyPr>
          <a:lstStyle/>
          <a:p>
            <a:pPr marL="0" indent="0">
              <a:buNone/>
            </a:pPr>
            <a:r>
              <a:rPr lang="lt-LT" sz="1900" dirty="0" smtClean="0"/>
              <a:t>Brandos darbą </a:t>
            </a:r>
            <a:r>
              <a:rPr lang="lt-LT" sz="1900" b="1" dirty="0" smtClean="0"/>
              <a:t>vertina</a:t>
            </a:r>
            <a:r>
              <a:rPr lang="lt-LT" sz="1900" dirty="0" smtClean="0"/>
              <a:t> darbo vadovas ir vertinimo komisija:</a:t>
            </a:r>
            <a:br>
              <a:rPr lang="lt-LT" sz="1900" dirty="0" smtClean="0"/>
            </a:br>
            <a:r>
              <a:rPr lang="pt-BR" sz="1900" dirty="0" smtClean="0"/>
              <a:t>1. brandos darbo </a:t>
            </a:r>
            <a:r>
              <a:rPr lang="pt-BR" sz="1900" b="1" dirty="0" smtClean="0"/>
              <a:t>vadovas</a:t>
            </a:r>
            <a:r>
              <a:rPr lang="pt-BR" sz="1900" dirty="0" smtClean="0"/>
              <a:t> vertina brandos </a:t>
            </a:r>
            <a:r>
              <a:rPr lang="pt-BR" sz="1900" b="1" dirty="0" smtClean="0"/>
              <a:t>darbo procesą ir rezultatą</a:t>
            </a:r>
            <a:r>
              <a:rPr lang="pt-BR" sz="1900" dirty="0" smtClean="0"/>
              <a:t>;</a:t>
            </a:r>
            <a:r>
              <a:rPr lang="lt-LT" sz="1900" dirty="0" smtClean="0"/>
              <a:t/>
            </a:r>
            <a:br>
              <a:rPr lang="lt-LT" sz="1900" dirty="0" smtClean="0"/>
            </a:br>
            <a:r>
              <a:rPr lang="lt-LT" sz="1900" dirty="0" smtClean="0"/>
              <a:t>2. </a:t>
            </a:r>
            <a:r>
              <a:rPr lang="lt-LT" sz="1900" b="1" dirty="0" smtClean="0"/>
              <a:t>vertinimo komisija </a:t>
            </a:r>
            <a:r>
              <a:rPr lang="lt-LT" sz="1900" dirty="0" smtClean="0"/>
              <a:t>vertina brandos darbo </a:t>
            </a:r>
            <a:r>
              <a:rPr lang="lt-LT" sz="1900" b="1" dirty="0" smtClean="0"/>
              <a:t>rezultatą ir pristatymą</a:t>
            </a:r>
            <a:r>
              <a:rPr lang="lt-LT" sz="1900" dirty="0" smtClean="0"/>
              <a:t>;</a:t>
            </a:r>
          </a:p>
          <a:p>
            <a:pPr marL="0" indent="0">
              <a:buNone/>
            </a:pPr>
            <a:endParaRPr lang="lt-LT" sz="1900" dirty="0" smtClean="0"/>
          </a:p>
          <a:p>
            <a:pPr marL="0" indent="0">
              <a:buNone/>
            </a:pPr>
            <a:r>
              <a:rPr lang="lt-LT" sz="2000" dirty="0" smtClean="0">
                <a:solidFill>
                  <a:srgbClr val="0070C0"/>
                </a:solidFill>
              </a:rPr>
              <a:t>Vertinimo komisija bus išorinė (savivaldybės lygmenyje). </a:t>
            </a:r>
          </a:p>
          <a:p>
            <a:pPr marL="0" indent="0">
              <a:buNone/>
            </a:pPr>
            <a:endParaRPr lang="lt-LT" sz="2000" dirty="0" smtClean="0">
              <a:solidFill>
                <a:srgbClr val="0070C0"/>
              </a:solidFill>
            </a:endParaRPr>
          </a:p>
          <a:p>
            <a:pPr marL="0" indent="0">
              <a:buNone/>
            </a:pPr>
            <a:r>
              <a:rPr lang="lt-LT" sz="2000" b="1" dirty="0" smtClean="0"/>
              <a:t>Visos brandos darbo dalys mokiniui yra privalomos</a:t>
            </a:r>
            <a:r>
              <a:rPr lang="lt-LT" sz="2000" dirty="0" smtClean="0"/>
              <a:t>. Jei bent viena brandos darbo dalis yra neatlikta, brandos darbas nevertinamas ir galutiniu brandos darbo įvertinimu laikomas įvertinimas – </a:t>
            </a:r>
            <a:r>
              <a:rPr lang="lt-LT" sz="2000" b="1" dirty="0" smtClean="0"/>
              <a:t>„neišlaikyta“.</a:t>
            </a:r>
          </a:p>
          <a:p>
            <a:pPr marL="0" indent="0">
              <a:buNone/>
            </a:pPr>
            <a:endParaRPr lang="lt-LT" sz="2000" b="1" dirty="0" smtClean="0">
              <a:solidFill>
                <a:srgbClr val="0070C0"/>
              </a:solidFill>
            </a:endParaRPr>
          </a:p>
          <a:p>
            <a:pPr marL="0" indent="0">
              <a:buNone/>
            </a:pPr>
            <a:r>
              <a:rPr lang="lt-LT" sz="2000" dirty="0" smtClean="0"/>
              <a:t>BD aprašas tikrinamas </a:t>
            </a:r>
            <a:r>
              <a:rPr lang="lt-LT" sz="2000" b="1" dirty="0" smtClean="0"/>
              <a:t>antiplagiato programa.</a:t>
            </a:r>
            <a:endParaRPr lang="lt-LT" sz="1900" b="1" dirty="0" smtClean="0"/>
          </a:p>
        </p:txBody>
      </p:sp>
    </p:spTree>
    <p:extLst>
      <p:ext uri="{BB962C8B-B14F-4D97-AF65-F5344CB8AC3E}">
        <p14:creationId xmlns:p14="http://schemas.microsoft.com/office/powerpoint/2010/main" xmlns="" val="2583419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lt-LT" dirty="0" smtClean="0"/>
              <a:t>Brandos darbo struktūra</a:t>
            </a:r>
            <a:endParaRPr lang="lt-LT" dirty="0"/>
          </a:p>
        </p:txBody>
      </p:sp>
      <p:graphicFrame>
        <p:nvGraphicFramePr>
          <p:cNvPr id="7" name="Content Placeholder 6"/>
          <p:cNvGraphicFramePr>
            <a:graphicFrameLocks/>
          </p:cNvGraphicFramePr>
          <p:nvPr>
            <p:extLst>
              <p:ext uri="{D42A27DB-BD31-4B8C-83A1-F6EECF244321}">
                <p14:modId xmlns:p14="http://schemas.microsoft.com/office/powerpoint/2010/main" xmlns="" val="1030014439"/>
              </p:ext>
            </p:extLst>
          </p:nvPr>
        </p:nvGraphicFramePr>
        <p:xfrm>
          <a:off x="179512" y="1628800"/>
          <a:ext cx="8784976" cy="3187731"/>
        </p:xfrm>
        <a:graphic>
          <a:graphicData uri="http://schemas.openxmlformats.org/drawingml/2006/table">
            <a:tbl>
              <a:tblPr firstRow="1" firstCol="1" bandRow="1"/>
              <a:tblGrid>
                <a:gridCol w="1490307"/>
                <a:gridCol w="1245997"/>
                <a:gridCol w="3312368"/>
                <a:gridCol w="2736304"/>
              </a:tblGrid>
              <a:tr h="369389">
                <a:tc rowSpan="2">
                  <a:txBody>
                    <a:bodyPr/>
                    <a:lstStyle/>
                    <a:p>
                      <a:pPr algn="ctr">
                        <a:lnSpc>
                          <a:spcPct val="115000"/>
                        </a:lnSpc>
                        <a:spcAft>
                          <a:spcPts val="0"/>
                        </a:spcAft>
                      </a:pPr>
                      <a:r>
                        <a:rPr lang="lt-LT" sz="2400" dirty="0">
                          <a:effectLst/>
                          <a:latin typeface="Times New Roman"/>
                          <a:ea typeface="Calibri"/>
                          <a:cs typeface="Times New Roman"/>
                        </a:rPr>
                        <a:t> </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lt-LT" sz="2400" dirty="0">
                          <a:effectLst/>
                          <a:latin typeface="Times New Roman"/>
                          <a:ea typeface="Calibri"/>
                          <a:cs typeface="Times New Roman"/>
                        </a:rPr>
                        <a:t>Procesas (proc.)</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dirty="0">
                          <a:effectLst/>
                          <a:latin typeface="Times New Roman"/>
                          <a:ea typeface="Calibri"/>
                          <a:cs typeface="Times New Roman"/>
                        </a:rPr>
                        <a:t>Rezultatas</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lt-LT" sz="2400">
                          <a:effectLst/>
                          <a:latin typeface="Times New Roman"/>
                          <a:ea typeface="Calibri"/>
                          <a:cs typeface="Times New Roman"/>
                        </a:rPr>
                        <a:t>Pristatymas</a:t>
                      </a:r>
                      <a:endParaRPr lang="lt-LT" sz="2400">
                        <a:effectLst/>
                        <a:latin typeface="Calibri"/>
                        <a:ea typeface="Calibri"/>
                        <a:cs typeface="Times New Roman"/>
                      </a:endParaRPr>
                    </a:p>
                    <a:p>
                      <a:pPr algn="ctr">
                        <a:lnSpc>
                          <a:spcPct val="115000"/>
                        </a:lnSpc>
                        <a:spcAft>
                          <a:spcPts val="0"/>
                        </a:spcAft>
                      </a:pPr>
                      <a:r>
                        <a:rPr lang="lt-LT" sz="2400">
                          <a:effectLst/>
                          <a:latin typeface="Times New Roman"/>
                          <a:ea typeface="Calibri"/>
                          <a:cs typeface="Times New Roman"/>
                        </a:rPr>
                        <a:t>(proc.)</a:t>
                      </a:r>
                      <a:endParaRPr lang="lt-LT"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472">
                <a:tc vMerge="1">
                  <a:txBody>
                    <a:bodyPr/>
                    <a:lstStyle/>
                    <a:p>
                      <a:endParaRPr lang="lt-LT"/>
                    </a:p>
                  </a:txBody>
                  <a:tcPr/>
                </a:tc>
                <a:tc vMerge="1">
                  <a:txBody>
                    <a:bodyPr/>
                    <a:lstStyle/>
                    <a:p>
                      <a:endParaRPr lang="lt-LT"/>
                    </a:p>
                  </a:txBody>
                  <a:tcPr/>
                </a:tc>
                <a:tc>
                  <a:txBody>
                    <a:bodyPr/>
                    <a:lstStyle/>
                    <a:p>
                      <a:pPr algn="ctr">
                        <a:lnSpc>
                          <a:spcPct val="115000"/>
                        </a:lnSpc>
                        <a:spcAft>
                          <a:spcPts val="0"/>
                        </a:spcAft>
                      </a:pPr>
                      <a:r>
                        <a:rPr lang="lt-LT" sz="2400" dirty="0" smtClean="0">
                          <a:effectLst/>
                          <a:latin typeface="Times New Roman"/>
                          <a:ea typeface="Calibri"/>
                          <a:cs typeface="Times New Roman"/>
                        </a:rPr>
                        <a:t>Tyrimas, produktas </a:t>
                      </a:r>
                      <a:r>
                        <a:rPr lang="lt-LT" sz="2400" dirty="0">
                          <a:effectLst/>
                          <a:latin typeface="Times New Roman"/>
                          <a:ea typeface="Calibri"/>
                          <a:cs typeface="Times New Roman"/>
                        </a:rPr>
                        <a:t>ir aprašas (proc.)</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lt-LT"/>
                    </a:p>
                  </a:txBody>
                  <a:tcPr/>
                </a:tc>
              </a:tr>
              <a:tr h="369389">
                <a:tc>
                  <a:txBody>
                    <a:bodyPr/>
                    <a:lstStyle/>
                    <a:p>
                      <a:pPr algn="ctr">
                        <a:lnSpc>
                          <a:spcPct val="115000"/>
                        </a:lnSpc>
                        <a:spcAft>
                          <a:spcPts val="0"/>
                        </a:spcAft>
                      </a:pPr>
                      <a:r>
                        <a:rPr lang="lt-LT" sz="2400" dirty="0">
                          <a:effectLst/>
                          <a:latin typeface="Times New Roman"/>
                          <a:ea typeface="Calibri"/>
                          <a:cs typeface="Times New Roman"/>
                        </a:rPr>
                        <a:t>Rengimas</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dirty="0">
                          <a:effectLst/>
                          <a:latin typeface="Times New Roman"/>
                          <a:ea typeface="Calibri"/>
                          <a:cs typeface="Times New Roman"/>
                        </a:rPr>
                        <a:t>30</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dirty="0">
                          <a:effectLst/>
                          <a:latin typeface="Times New Roman"/>
                          <a:ea typeface="Calibri"/>
                          <a:cs typeface="Times New Roman"/>
                        </a:rPr>
                        <a:t>50</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a:effectLst/>
                          <a:latin typeface="Times New Roman"/>
                          <a:ea typeface="Calibri"/>
                          <a:cs typeface="Times New Roman"/>
                        </a:rPr>
                        <a:t>20</a:t>
                      </a:r>
                      <a:endParaRPr lang="lt-LT"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389">
                <a:tc rowSpan="2">
                  <a:txBody>
                    <a:bodyPr/>
                    <a:lstStyle/>
                    <a:p>
                      <a:pPr algn="ctr">
                        <a:lnSpc>
                          <a:spcPct val="115000"/>
                        </a:lnSpc>
                        <a:spcAft>
                          <a:spcPts val="0"/>
                        </a:spcAft>
                      </a:pPr>
                      <a:r>
                        <a:rPr lang="lt-LT" sz="2400" dirty="0">
                          <a:effectLst/>
                          <a:latin typeface="Times New Roman"/>
                          <a:ea typeface="Calibri"/>
                          <a:cs typeface="Times New Roman"/>
                        </a:rPr>
                        <a:t>Vertinimas</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lt-LT" sz="2400" dirty="0">
                          <a:effectLst/>
                          <a:latin typeface="Times New Roman"/>
                          <a:ea typeface="Calibri"/>
                          <a:cs typeface="Times New Roman"/>
                        </a:rPr>
                        <a:t>Darbo vadovas</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lt-LT" sz="2400" dirty="0">
                          <a:effectLst/>
                          <a:latin typeface="Times New Roman"/>
                          <a:ea typeface="Calibri"/>
                          <a:cs typeface="Times New Roman"/>
                        </a:rPr>
                        <a:t>Darbo vadovas</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2">
                  <a:txBody>
                    <a:bodyPr/>
                    <a:lstStyle/>
                    <a:p>
                      <a:pPr algn="ctr">
                        <a:lnSpc>
                          <a:spcPct val="115000"/>
                        </a:lnSpc>
                        <a:spcAft>
                          <a:spcPts val="0"/>
                        </a:spcAft>
                      </a:pPr>
                      <a:r>
                        <a:rPr lang="lt-LT" sz="2400" dirty="0">
                          <a:effectLst/>
                          <a:latin typeface="Times New Roman"/>
                          <a:ea typeface="Calibri"/>
                          <a:cs typeface="Times New Roman"/>
                        </a:rPr>
                        <a:t>Vertinimo komisija</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663987">
                <a:tc vMerge="1">
                  <a:txBody>
                    <a:bodyPr/>
                    <a:lstStyle/>
                    <a:p>
                      <a:endParaRPr lang="lt-LT"/>
                    </a:p>
                  </a:txBody>
                  <a:tcPr/>
                </a:tc>
                <a:tc vMerge="1">
                  <a:txBody>
                    <a:bodyPr/>
                    <a:lstStyle/>
                    <a:p>
                      <a:endParaRPr lang="lt-LT"/>
                    </a:p>
                  </a:txBody>
                  <a:tcPr/>
                </a:tc>
                <a:tc>
                  <a:txBody>
                    <a:bodyPr/>
                    <a:lstStyle/>
                    <a:p>
                      <a:pPr algn="ctr">
                        <a:lnSpc>
                          <a:spcPct val="115000"/>
                        </a:lnSpc>
                        <a:spcAft>
                          <a:spcPts val="0"/>
                        </a:spcAft>
                      </a:pPr>
                      <a:r>
                        <a:rPr lang="lt-LT" sz="2400" dirty="0">
                          <a:effectLst/>
                          <a:latin typeface="Times New Roman"/>
                          <a:ea typeface="Calibri"/>
                          <a:cs typeface="Times New Roman"/>
                        </a:rPr>
                        <a:t>Vertinimo komisija</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vMerge="1">
                  <a:txBody>
                    <a:bodyPr/>
                    <a:lstStyle/>
                    <a:p>
                      <a:endParaRPr lang="lt-LT"/>
                    </a:p>
                  </a:txBody>
                  <a:tcPr/>
                </a:tc>
              </a:tr>
              <a:tr h="369389">
                <a:tc>
                  <a:txBody>
                    <a:bodyPr/>
                    <a:lstStyle/>
                    <a:p>
                      <a:pPr algn="ctr">
                        <a:lnSpc>
                          <a:spcPct val="115000"/>
                        </a:lnSpc>
                        <a:spcAft>
                          <a:spcPts val="0"/>
                        </a:spcAft>
                      </a:pPr>
                      <a:r>
                        <a:rPr lang="lt-LT" sz="2400" dirty="0">
                          <a:effectLst/>
                          <a:latin typeface="Times New Roman"/>
                          <a:ea typeface="Calibri"/>
                          <a:cs typeface="Times New Roman"/>
                        </a:rPr>
                        <a:t> </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a:effectLst/>
                          <a:latin typeface="Times New Roman"/>
                          <a:ea typeface="Calibri"/>
                          <a:cs typeface="Times New Roman"/>
                        </a:rPr>
                        <a:t>30 proc.</a:t>
                      </a:r>
                      <a:endParaRPr lang="lt-LT"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a:effectLst/>
                          <a:latin typeface="Times New Roman"/>
                          <a:ea typeface="Calibri"/>
                          <a:cs typeface="Times New Roman"/>
                        </a:rPr>
                        <a:t>25 / 25 proc.</a:t>
                      </a:r>
                      <a:endParaRPr lang="lt-LT"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lt-LT" sz="2400" dirty="0">
                          <a:effectLst/>
                          <a:latin typeface="Times New Roman"/>
                          <a:ea typeface="Calibri"/>
                          <a:cs typeface="Times New Roman"/>
                        </a:rPr>
                        <a:t>20 proc.</a:t>
                      </a:r>
                      <a:endParaRPr lang="lt-LT"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757720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075240" cy="418058"/>
          </a:xfrm>
        </p:spPr>
        <p:txBody>
          <a:bodyPr>
            <a:noAutofit/>
          </a:bodyPr>
          <a:lstStyle/>
          <a:p>
            <a:r>
              <a:rPr lang="lt-LT" sz="3200" dirty="0" smtClean="0"/>
              <a:t>Vykdymo instrukcija 2017–2018 m.</a:t>
            </a:r>
            <a:endParaRPr lang="lt-LT"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14747462"/>
              </p:ext>
            </p:extLst>
          </p:nvPr>
        </p:nvGraphicFramePr>
        <p:xfrm>
          <a:off x="179512" y="764704"/>
          <a:ext cx="8640960" cy="5632640"/>
        </p:xfrm>
        <a:graphic>
          <a:graphicData uri="http://schemas.openxmlformats.org/drawingml/2006/table">
            <a:tbl>
              <a:tblPr firstRow="1" firstCol="1" bandRow="1"/>
              <a:tblGrid>
                <a:gridCol w="2234731"/>
                <a:gridCol w="6406229"/>
              </a:tblGrid>
              <a:tr h="350088">
                <a:tc>
                  <a:txBody>
                    <a:bodyPr/>
                    <a:lstStyle/>
                    <a:p>
                      <a:pPr>
                        <a:lnSpc>
                          <a:spcPct val="115000"/>
                        </a:lnSpc>
                        <a:spcAft>
                          <a:spcPts val="0"/>
                        </a:spcAft>
                      </a:pPr>
                      <a:r>
                        <a:rPr lang="lt-LT" sz="1600" dirty="0">
                          <a:effectLst/>
                          <a:latin typeface="Times New Roman"/>
                          <a:ea typeface="Calibri"/>
                          <a:cs typeface="Times New Roman"/>
                        </a:rPr>
                        <a:t>I</a:t>
                      </a:r>
                      <a:r>
                        <a:rPr lang="lt-LT" sz="1600" dirty="0" smtClean="0">
                          <a:effectLst/>
                          <a:latin typeface="Times New Roman"/>
                          <a:ea typeface="Calibri"/>
                          <a:cs typeface="Times New Roman"/>
                        </a:rPr>
                        <a:t>ki </a:t>
                      </a:r>
                      <a:r>
                        <a:rPr lang="lt-LT" sz="1600" dirty="0">
                          <a:effectLst/>
                          <a:latin typeface="Times New Roman"/>
                          <a:ea typeface="Calibri"/>
                          <a:cs typeface="Times New Roman"/>
                        </a:rPr>
                        <a:t>2017 m. rugsėjo 18 d.</a:t>
                      </a:r>
                      <a:endParaRPr lang="lt-LT"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a:effectLst/>
                          <a:latin typeface="Times New Roman"/>
                          <a:ea typeface="Calibri"/>
                          <a:cs typeface="Times New Roman"/>
                        </a:rPr>
                        <a:t>Mokinys pasirenka brandos darbą. </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016">
                <a:tc>
                  <a:txBody>
                    <a:bodyPr/>
                    <a:lstStyle/>
                    <a:p>
                      <a:pPr>
                        <a:lnSpc>
                          <a:spcPct val="115000"/>
                        </a:lnSpc>
                        <a:spcAft>
                          <a:spcPts val="0"/>
                        </a:spcAft>
                      </a:pPr>
                      <a:r>
                        <a:rPr lang="lt-LT" sz="1600" dirty="0">
                          <a:effectLst/>
                          <a:latin typeface="Times New Roman"/>
                          <a:ea typeface="Calibri"/>
                          <a:cs typeface="Times New Roman"/>
                        </a:rPr>
                        <a:t>N</a:t>
                      </a:r>
                      <a:r>
                        <a:rPr lang="lt-LT" sz="1600" dirty="0" smtClean="0">
                          <a:effectLst/>
                          <a:latin typeface="Times New Roman"/>
                          <a:ea typeface="Calibri"/>
                          <a:cs typeface="Times New Roman"/>
                        </a:rPr>
                        <a:t>uo </a:t>
                      </a:r>
                      <a:r>
                        <a:rPr lang="lt-LT" sz="1600" dirty="0">
                          <a:effectLst/>
                          <a:latin typeface="Times New Roman"/>
                          <a:ea typeface="Calibri"/>
                          <a:cs typeface="Times New Roman"/>
                        </a:rPr>
                        <a:t>2017 m. spalio 16 d. iki 2018 metų kovo 16 d.</a:t>
                      </a:r>
                      <a:endParaRPr lang="lt-LT"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lt-LT" sz="1800" dirty="0">
                          <a:effectLst/>
                          <a:latin typeface="Times New Roman"/>
                          <a:ea typeface="Calibri"/>
                          <a:cs typeface="Times New Roman"/>
                        </a:rPr>
                        <a:t>Rengiamas brandos </a:t>
                      </a:r>
                      <a:r>
                        <a:rPr lang="lt-LT" sz="1800" dirty="0" smtClean="0">
                          <a:effectLst/>
                          <a:latin typeface="Times New Roman"/>
                          <a:ea typeface="Calibri"/>
                          <a:cs typeface="Times New Roman"/>
                        </a:rPr>
                        <a:t>darbas. </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32048">
                <a:tc>
                  <a:txBody>
                    <a:bodyPr/>
                    <a:lstStyle/>
                    <a:p>
                      <a:pPr>
                        <a:lnSpc>
                          <a:spcPct val="115000"/>
                        </a:lnSpc>
                        <a:spcAft>
                          <a:spcPts val="0"/>
                        </a:spcAft>
                      </a:pPr>
                      <a:r>
                        <a:rPr lang="lt-LT" sz="1600">
                          <a:effectLst/>
                          <a:latin typeface="Times New Roman"/>
                          <a:ea typeface="Calibri"/>
                          <a:cs typeface="Times New Roman"/>
                        </a:rPr>
                        <a:t>Nuo 2017 m. lapkričio 20 d. iki gruodžio 8 d.</a:t>
                      </a:r>
                      <a:endParaRPr lang="lt-LT"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smtClean="0">
                          <a:effectLst/>
                          <a:latin typeface="Times New Roman"/>
                          <a:ea typeface="Calibri"/>
                          <a:cs typeface="Times New Roman"/>
                        </a:rPr>
                        <a:t>Į </a:t>
                      </a:r>
                      <a:r>
                        <a:rPr lang="lt-LT" sz="1800" dirty="0">
                          <a:effectLst/>
                          <a:latin typeface="Times New Roman"/>
                          <a:ea typeface="Calibri"/>
                          <a:cs typeface="Times New Roman"/>
                        </a:rPr>
                        <a:t>duomenų perdavimo sistemą KELTAS suvedami mokinio brandos darbo tarpinių įvertinimų rezultatai. </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9226">
                <a:tc>
                  <a:txBody>
                    <a:bodyPr/>
                    <a:lstStyle/>
                    <a:p>
                      <a:pPr>
                        <a:lnSpc>
                          <a:spcPct val="115000"/>
                        </a:lnSpc>
                        <a:spcAft>
                          <a:spcPts val="0"/>
                        </a:spcAft>
                      </a:pPr>
                      <a:r>
                        <a:rPr lang="lt-LT" sz="1600" dirty="0">
                          <a:effectLst/>
                          <a:latin typeface="Times New Roman"/>
                          <a:ea typeface="Calibri"/>
                          <a:cs typeface="Times New Roman"/>
                        </a:rPr>
                        <a:t>Nuo 2017 m. gruodžio 18 d. iki 2018 m. sausio 8 d.</a:t>
                      </a:r>
                      <a:endParaRPr lang="lt-LT"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smtClean="0">
                          <a:effectLst/>
                          <a:latin typeface="Times New Roman"/>
                          <a:ea typeface="Calibri"/>
                          <a:cs typeface="Times New Roman"/>
                        </a:rPr>
                        <a:t>Mokinys </a:t>
                      </a:r>
                      <a:r>
                        <a:rPr lang="lt-LT" sz="1800" dirty="0">
                          <a:effectLst/>
                          <a:latin typeface="Times New Roman"/>
                          <a:ea typeface="Calibri"/>
                          <a:cs typeface="Times New Roman"/>
                        </a:rPr>
                        <a:t>darbo vadovui pateikia parengtą brandos darbo aprašą. Brandos darbo vadovas perduoda mokinio parengtą brandos darbo aprašą asmeniui, mokykloje atsakingam už duomenų perdavimo sistemą KELTAS, o šis įkelia brandos darbo aprašą į duomenų perdavimo sistemą KELTAS.</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0175">
                <a:tc>
                  <a:txBody>
                    <a:bodyPr/>
                    <a:lstStyle/>
                    <a:p>
                      <a:pPr>
                        <a:lnSpc>
                          <a:spcPct val="115000"/>
                        </a:lnSpc>
                        <a:spcAft>
                          <a:spcPts val="0"/>
                        </a:spcAft>
                      </a:pPr>
                      <a:r>
                        <a:rPr lang="lt-LT" sz="1600" dirty="0">
                          <a:effectLst/>
                          <a:latin typeface="Times New Roman"/>
                          <a:ea typeface="Calibri"/>
                          <a:cs typeface="Times New Roman"/>
                        </a:rPr>
                        <a:t>2018 m. </a:t>
                      </a:r>
                      <a:r>
                        <a:rPr lang="lt-LT" sz="1600">
                          <a:effectLst/>
                          <a:latin typeface="Times New Roman"/>
                          <a:ea typeface="Calibri"/>
                          <a:cs typeface="Times New Roman"/>
                        </a:rPr>
                        <a:t>sausio 22 </a:t>
                      </a:r>
                      <a:r>
                        <a:rPr lang="lt-LT" sz="1600" smtClean="0">
                          <a:effectLst/>
                          <a:latin typeface="Times New Roman"/>
                          <a:ea typeface="Calibri"/>
                          <a:cs typeface="Times New Roman"/>
                        </a:rPr>
                        <a:t>d.</a:t>
                      </a:r>
                      <a:endParaRPr lang="lt-LT"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smtClean="0">
                          <a:effectLst/>
                          <a:latin typeface="Times New Roman"/>
                          <a:ea typeface="Calibri"/>
                          <a:cs typeface="Times New Roman"/>
                        </a:rPr>
                        <a:t>NEC </a:t>
                      </a:r>
                      <a:r>
                        <a:rPr lang="lt-LT" sz="1800" dirty="0">
                          <a:effectLst/>
                          <a:latin typeface="Times New Roman"/>
                          <a:ea typeface="Calibri"/>
                          <a:cs typeface="Times New Roman"/>
                        </a:rPr>
                        <a:t>į duomenų perdavimo sistemą KELTAS įkelia mokinių pateiktų brandos darbų aprašų tikrinimo </a:t>
                      </a:r>
                      <a:r>
                        <a:rPr lang="lt-LT" sz="1800" dirty="0" err="1">
                          <a:effectLst/>
                          <a:latin typeface="Times New Roman"/>
                          <a:ea typeface="Calibri"/>
                          <a:cs typeface="Times New Roman"/>
                        </a:rPr>
                        <a:t>antiplagiato</a:t>
                      </a:r>
                      <a:r>
                        <a:rPr lang="lt-LT" sz="1800" dirty="0">
                          <a:effectLst/>
                          <a:latin typeface="Times New Roman"/>
                          <a:ea typeface="Calibri"/>
                          <a:cs typeface="Times New Roman"/>
                        </a:rPr>
                        <a:t> programa </a:t>
                      </a:r>
                      <a:r>
                        <a:rPr lang="lt-LT" sz="1800" dirty="0" smtClean="0">
                          <a:effectLst/>
                          <a:latin typeface="Times New Roman"/>
                          <a:ea typeface="Calibri"/>
                          <a:cs typeface="Times New Roman"/>
                        </a:rPr>
                        <a:t>rezultatus.</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1710">
                <a:tc>
                  <a:txBody>
                    <a:bodyPr/>
                    <a:lstStyle/>
                    <a:p>
                      <a:pPr>
                        <a:lnSpc>
                          <a:spcPct val="115000"/>
                        </a:lnSpc>
                        <a:spcAft>
                          <a:spcPts val="0"/>
                        </a:spcAft>
                      </a:pPr>
                      <a:r>
                        <a:rPr lang="lt-LT" sz="1600">
                          <a:effectLst/>
                          <a:latin typeface="Times New Roman"/>
                          <a:ea typeface="Calibri"/>
                          <a:cs typeface="Times New Roman"/>
                        </a:rPr>
                        <a:t>Nuo 2018 m. sausio 22 d. iki vasario 2 d.</a:t>
                      </a:r>
                      <a:endParaRPr lang="lt-LT"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smtClean="0">
                          <a:effectLst/>
                          <a:latin typeface="Times New Roman"/>
                          <a:ea typeface="Calibri"/>
                          <a:cs typeface="Times New Roman"/>
                        </a:rPr>
                        <a:t>Brandos </a:t>
                      </a:r>
                      <a:r>
                        <a:rPr lang="lt-LT" sz="1800" dirty="0">
                          <a:effectLst/>
                          <a:latin typeface="Times New Roman"/>
                          <a:ea typeface="Calibri"/>
                          <a:cs typeface="Times New Roman"/>
                        </a:rPr>
                        <a:t>darbo vadovas vertina mokinio brandos darbo </a:t>
                      </a:r>
                      <a:r>
                        <a:rPr lang="lt-LT" sz="1800" dirty="0" smtClean="0">
                          <a:effectLst/>
                          <a:latin typeface="Times New Roman"/>
                          <a:ea typeface="Calibri"/>
                          <a:cs typeface="Times New Roman"/>
                        </a:rPr>
                        <a:t>aprašą.</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82">
                <a:tc>
                  <a:txBody>
                    <a:bodyPr/>
                    <a:lstStyle/>
                    <a:p>
                      <a:pPr>
                        <a:lnSpc>
                          <a:spcPct val="115000"/>
                        </a:lnSpc>
                        <a:spcAft>
                          <a:spcPts val="0"/>
                        </a:spcAft>
                      </a:pPr>
                      <a:r>
                        <a:rPr lang="lt-LT" sz="1600">
                          <a:effectLst/>
                          <a:latin typeface="Times New Roman"/>
                          <a:ea typeface="Calibri"/>
                          <a:cs typeface="Times New Roman"/>
                        </a:rPr>
                        <a:t>iki 2018 m. vasario 28 d.</a:t>
                      </a:r>
                      <a:endParaRPr lang="lt-LT"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a:effectLst/>
                          <a:latin typeface="Times New Roman"/>
                          <a:ea typeface="Calibri"/>
                          <a:cs typeface="Times New Roman"/>
                        </a:rPr>
                        <a:t>Vertinimo komisijos pirmininkas </a:t>
                      </a:r>
                      <a:r>
                        <a:rPr lang="lt-LT" sz="1800" dirty="0" smtClean="0">
                          <a:effectLst/>
                          <a:latin typeface="Times New Roman"/>
                          <a:ea typeface="Calibri"/>
                          <a:cs typeface="Times New Roman"/>
                        </a:rPr>
                        <a:t>pateikia </a:t>
                      </a:r>
                      <a:r>
                        <a:rPr lang="lt-LT" sz="1800" dirty="0">
                          <a:effectLst/>
                          <a:latin typeface="Times New Roman"/>
                          <a:ea typeface="Calibri"/>
                          <a:cs typeface="Times New Roman"/>
                        </a:rPr>
                        <a:t>įvertintus darbus ir pastabas raštu mokyklos vadovui.</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88">
                <a:tc>
                  <a:txBody>
                    <a:bodyPr/>
                    <a:lstStyle/>
                    <a:p>
                      <a:pPr>
                        <a:lnSpc>
                          <a:spcPct val="115000"/>
                        </a:lnSpc>
                        <a:spcAft>
                          <a:spcPts val="0"/>
                        </a:spcAft>
                      </a:pPr>
                      <a:r>
                        <a:rPr lang="lt-LT" sz="1600">
                          <a:effectLst/>
                          <a:latin typeface="Times New Roman"/>
                          <a:ea typeface="Calibri"/>
                          <a:cs typeface="Times New Roman"/>
                        </a:rPr>
                        <a:t>2018 m. kovo 7–16 d.</a:t>
                      </a:r>
                      <a:endParaRPr lang="lt-LT"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dirty="0">
                          <a:effectLst/>
                          <a:latin typeface="Times New Roman"/>
                          <a:ea typeface="Calibri"/>
                          <a:cs typeface="Times New Roman"/>
                        </a:rPr>
                        <a:t>V</a:t>
                      </a:r>
                      <a:r>
                        <a:rPr lang="lt-LT" sz="1800" dirty="0" smtClean="0">
                          <a:effectLst/>
                          <a:latin typeface="Times New Roman"/>
                          <a:ea typeface="Calibri"/>
                          <a:cs typeface="Times New Roman"/>
                        </a:rPr>
                        <a:t>yksta </a:t>
                      </a:r>
                      <a:r>
                        <a:rPr lang="lt-LT" sz="1800" dirty="0">
                          <a:effectLst/>
                          <a:latin typeface="Times New Roman"/>
                          <a:ea typeface="Calibri"/>
                          <a:cs typeface="Times New Roman"/>
                        </a:rPr>
                        <a:t>brandos darbo pristatymai vertinimo </a:t>
                      </a:r>
                      <a:r>
                        <a:rPr lang="lt-LT" sz="1800" dirty="0" smtClean="0">
                          <a:effectLst/>
                          <a:latin typeface="Times New Roman"/>
                          <a:ea typeface="Calibri"/>
                          <a:cs typeface="Times New Roman"/>
                        </a:rPr>
                        <a:t>komisijoms. </a:t>
                      </a:r>
                      <a:endParaRPr lang="lt-LT"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965857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09800"/>
            <a:ext cx="34290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9200" y="2133600"/>
            <a:ext cx="3793486"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ight Arrow 5"/>
          <p:cNvSpPr/>
          <p:nvPr/>
        </p:nvSpPr>
        <p:spPr>
          <a:xfrm>
            <a:off x="3810000" y="3429000"/>
            <a:ext cx="9906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951</Words>
  <Application>Microsoft Office PowerPoint</Application>
  <PresentationFormat>On-screen Show (4:3)</PresentationFormat>
  <Paragraphs>116</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tema</vt:lpstr>
      <vt:lpstr>Brandos darbo pagrindiniai principai,  aprašo rengimo metodinės rekomendacijos  ir įgyvendinimas</vt:lpstr>
      <vt:lpstr>Slide 2</vt:lpstr>
      <vt:lpstr>Ugdymo  kompetencijos</vt:lpstr>
      <vt:lpstr>Brandos darbas.  Kur ieškoti informacijos?</vt:lpstr>
      <vt:lpstr> Brandos darbo programa ir vykdymo instrukcija </vt:lpstr>
      <vt:lpstr>Brandos darbo pagrindinės idėjos</vt:lpstr>
      <vt:lpstr>Brandos darbo tyrimas gali būti teorinis arba praktinis (taikomojo pobūdžio)</vt:lpstr>
      <vt:lpstr>Slide 8</vt:lpstr>
      <vt:lpstr>Brandos darbo vadovas privalo supažindinti mokinius su brandos darbo vykdymo ir vertinimo reikalavimais. Prižiūri, stebi, analizuoja, fiksuoja ir vertina mokinio brandos darbo rengimo eigą, konsultuoja ir padeda mokiniui, užpildo brandos darbo vadovo vertinimo lapą ir jį pateikia Brandos darbo vertinimo komisijai.</vt:lpstr>
      <vt:lpstr>Brandos darbo struktūra</vt:lpstr>
      <vt:lpstr>Vykdymo instrukcija 2017–2018 m.</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Brandos darbas: pagrindiniai principai ir įgyvendinimas</dc:title>
  <dc:creator>Asta Ranonytė</dc:creator>
  <cp:lastModifiedBy>User</cp:lastModifiedBy>
  <cp:revision>25</cp:revision>
  <dcterms:created xsi:type="dcterms:W3CDTF">2017-01-04T07:33:16Z</dcterms:created>
  <dcterms:modified xsi:type="dcterms:W3CDTF">2017-05-04T09:47:53Z</dcterms:modified>
</cp:coreProperties>
</file>